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9" r:id="rId1"/>
  </p:sldMasterIdLst>
  <p:notesMasterIdLst>
    <p:notesMasterId r:id="rId27"/>
  </p:notesMasterIdLst>
  <p:handoutMasterIdLst>
    <p:handoutMasterId r:id="rId28"/>
  </p:handoutMasterIdLst>
  <p:sldIdLst>
    <p:sldId id="358" r:id="rId2"/>
    <p:sldId id="350" r:id="rId3"/>
    <p:sldId id="257" r:id="rId4"/>
    <p:sldId id="271" r:id="rId5"/>
    <p:sldId id="349" r:id="rId6"/>
    <p:sldId id="259" r:id="rId7"/>
    <p:sldId id="346" r:id="rId8"/>
    <p:sldId id="348" r:id="rId9"/>
    <p:sldId id="312" r:id="rId10"/>
    <p:sldId id="354" r:id="rId11"/>
    <p:sldId id="311" r:id="rId12"/>
    <p:sldId id="337" r:id="rId13"/>
    <p:sldId id="347" r:id="rId14"/>
    <p:sldId id="318" r:id="rId15"/>
    <p:sldId id="352" r:id="rId16"/>
    <p:sldId id="353" r:id="rId17"/>
    <p:sldId id="355" r:id="rId18"/>
    <p:sldId id="356" r:id="rId19"/>
    <p:sldId id="357" r:id="rId20"/>
    <p:sldId id="351" r:id="rId21"/>
    <p:sldId id="342" r:id="rId22"/>
    <p:sldId id="343" r:id="rId23"/>
    <p:sldId id="344" r:id="rId24"/>
    <p:sldId id="345" r:id="rId25"/>
    <p:sldId id="341"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7D1D7A-977C-4DBC-BBBD-F6C6052755FA}">
          <p14:sldIdLst>
            <p14:sldId id="358"/>
            <p14:sldId id="350"/>
            <p14:sldId id="257"/>
            <p14:sldId id="271"/>
            <p14:sldId id="349"/>
            <p14:sldId id="259"/>
            <p14:sldId id="346"/>
            <p14:sldId id="348"/>
            <p14:sldId id="312"/>
            <p14:sldId id="354"/>
            <p14:sldId id="311"/>
            <p14:sldId id="337"/>
            <p14:sldId id="347"/>
            <p14:sldId id="318"/>
            <p14:sldId id="352"/>
            <p14:sldId id="353"/>
            <p14:sldId id="355"/>
            <p14:sldId id="356"/>
            <p14:sldId id="357"/>
            <p14:sldId id="351"/>
            <p14:sldId id="342"/>
            <p14:sldId id="343"/>
            <p14:sldId id="344"/>
            <p14:sldId id="345"/>
            <p14:sldId id="341"/>
          </p14:sldIdLst>
        </p14:section>
        <p14:section name="Untitled Section" id="{2587FD79-EFCF-4533-8FC9-69A413802A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Olivier" initials="SO" lastIdx="2" clrIdx="0">
    <p:extLst>
      <p:ext uri="{19B8F6BF-5375-455C-9EA6-DF929625EA0E}">
        <p15:presenceInfo xmlns:p15="http://schemas.microsoft.com/office/powerpoint/2012/main" userId="S-1-5-21-225197963-1505887564-312552118-15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CC"/>
    <a:srgbClr val="CC0000"/>
    <a:srgbClr val="66FFCC"/>
    <a:srgbClr val="CCFFCC"/>
    <a:srgbClr val="FF6600"/>
    <a:srgbClr val="000000"/>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71576" autoAdjust="0"/>
  </p:normalViewPr>
  <p:slideViewPr>
    <p:cSldViewPr>
      <p:cViewPr varScale="1">
        <p:scale>
          <a:sx n="102" d="100"/>
          <a:sy n="102" d="100"/>
        </p:scale>
        <p:origin x="10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4" tIns="45717" rIns="91434" bIns="45717"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4" tIns="45717" rIns="91434" bIns="45717" rtlCol="0"/>
          <a:lstStyle>
            <a:lvl1pPr algn="r" eaLnBrk="0" hangingPunct="0">
              <a:defRPr sz="1200">
                <a:cs typeface="+mn-cs"/>
              </a:defRPr>
            </a:lvl1pPr>
          </a:lstStyle>
          <a:p>
            <a:pPr>
              <a:defRPr/>
            </a:pPr>
            <a:fld id="{DDE8BF6B-BF4D-4C58-84A5-AC86EDB0D7BD}" type="datetimeFigureOut">
              <a:rPr lang="en-US"/>
              <a:pPr>
                <a:defRPr/>
              </a:pPr>
              <a:t>11/9/2018</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4" tIns="45717" rIns="91434" bIns="45717"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4" tIns="45717" rIns="91434" bIns="45717" rtlCol="0" anchor="b"/>
          <a:lstStyle>
            <a:lvl1pPr algn="r" eaLnBrk="0" hangingPunct="0">
              <a:defRPr sz="1200">
                <a:cs typeface="+mn-cs"/>
              </a:defRPr>
            </a:lvl1pPr>
          </a:lstStyle>
          <a:p>
            <a:pPr>
              <a:defRPr/>
            </a:pPr>
            <a:fld id="{0F4E49F7-9F9D-4D6C-8832-259A967F3FF4}" type="slidenum">
              <a:rPr lang="en-US"/>
              <a:pPr>
                <a:defRPr/>
              </a:pPr>
              <a:t>‹#›</a:t>
            </a:fld>
            <a:endParaRPr lang="en-US"/>
          </a:p>
        </p:txBody>
      </p:sp>
    </p:spTree>
    <p:extLst>
      <p:ext uri="{BB962C8B-B14F-4D97-AF65-F5344CB8AC3E}">
        <p14:creationId xmlns:p14="http://schemas.microsoft.com/office/powerpoint/2010/main" val="2273290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70" tIns="46585" rIns="93170" bIns="46585"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3170" tIns="46585" rIns="93170" bIns="46585" rtlCol="0"/>
          <a:lstStyle>
            <a:lvl1pPr algn="r" eaLnBrk="0" hangingPunct="0">
              <a:defRPr sz="1200">
                <a:cs typeface="+mn-cs"/>
              </a:defRPr>
            </a:lvl1pPr>
          </a:lstStyle>
          <a:p>
            <a:pPr>
              <a:defRPr/>
            </a:pPr>
            <a:fld id="{A7A92542-A853-49E3-9D10-EAD2DA520966}" type="datetimeFigureOut">
              <a:rPr lang="en-US"/>
              <a:pPr>
                <a:defRPr/>
              </a:pPr>
              <a:t>11/9/2018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pPr lvl="0"/>
            <a:endParaRPr lang="en-US" noProof="0" smtClean="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0" tIns="46585" rIns="93170"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3170" tIns="46585" rIns="93170" bIns="46585"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3170" tIns="46585" rIns="93170" bIns="46585" rtlCol="0" anchor="b"/>
          <a:lstStyle>
            <a:lvl1pPr algn="r" eaLnBrk="0" hangingPunct="0">
              <a:defRPr sz="1200">
                <a:cs typeface="+mn-cs"/>
              </a:defRPr>
            </a:lvl1pPr>
          </a:lstStyle>
          <a:p>
            <a:pPr>
              <a:defRPr/>
            </a:pPr>
            <a:fld id="{741AF7ED-C850-4A74-B632-ECA8A1D2A0D3}" type="slidenum">
              <a:rPr lang="en-US"/>
              <a:pPr>
                <a:defRPr/>
              </a:pPr>
              <a:t>‹#›</a:t>
            </a:fld>
            <a:endParaRPr lang="en-US"/>
          </a:p>
        </p:txBody>
      </p:sp>
    </p:spTree>
    <p:extLst>
      <p:ext uri="{BB962C8B-B14F-4D97-AF65-F5344CB8AC3E}">
        <p14:creationId xmlns:p14="http://schemas.microsoft.com/office/powerpoint/2010/main" val="210588545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a:p>
        </p:txBody>
      </p:sp>
    </p:spTree>
    <p:extLst>
      <p:ext uri="{BB962C8B-B14F-4D97-AF65-F5344CB8AC3E}">
        <p14:creationId xmlns:p14="http://schemas.microsoft.com/office/powerpoint/2010/main" val="394532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330345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1210316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342206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2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115227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255342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309573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397033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146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920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a:p>
            <a:r>
              <a:rPr lang="en-US" sz="1800" dirty="0"/>
              <a:t> </a:t>
            </a:r>
          </a:p>
        </p:txBody>
      </p:sp>
    </p:spTree>
    <p:extLst>
      <p:ext uri="{BB962C8B-B14F-4D97-AF65-F5344CB8AC3E}">
        <p14:creationId xmlns:p14="http://schemas.microsoft.com/office/powerpoint/2010/main" val="4035966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5001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6419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88471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257754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Tree>
    <p:extLst>
      <p:ext uri="{BB962C8B-B14F-4D97-AF65-F5344CB8AC3E}">
        <p14:creationId xmlns:p14="http://schemas.microsoft.com/office/powerpoint/2010/main" val="79796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215981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160942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214184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29949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98969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DB8D2923-A74C-4220-BDA8-9667DFCE16B5}" type="slidenum">
              <a:rPr lang="en-US" smtClean="0"/>
              <a:pPr>
                <a:defRPr/>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238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2DEB09-3A39-46E3-83F5-A44260E01496}" type="slidenum">
              <a:rPr lang="en-US" smtClean="0"/>
              <a:pPr>
                <a:defRPr/>
              </a:pPr>
              <a:t>‹#›</a:t>
            </a:fld>
            <a:endParaRPr lang="en-US"/>
          </a:p>
        </p:txBody>
      </p:sp>
    </p:spTree>
    <p:extLst>
      <p:ext uri="{BB962C8B-B14F-4D97-AF65-F5344CB8AC3E}">
        <p14:creationId xmlns:p14="http://schemas.microsoft.com/office/powerpoint/2010/main" val="37809942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2DEB09-3A39-46E3-83F5-A44260E01496}" type="slidenum">
              <a:rPr lang="en-US" smtClean="0"/>
              <a:pPr>
                <a:defRPr/>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3258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2DEB09-3A39-46E3-83F5-A44260E01496}"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99278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983AB4-CDA0-4105-B2DC-FBC81F9FCC84}" type="slidenum">
              <a:rPr lang="en-US" smtClean="0"/>
              <a:pPr>
                <a:defRPr/>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335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42DEB09-3A39-46E3-83F5-A44260E01496}"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73550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42DEB09-3A39-46E3-83F5-A44260E01496}" type="slidenum">
              <a:rPr lang="en-US" smtClean="0"/>
              <a:pPr>
                <a:defRPr/>
              </a:pPr>
              <a:t>‹#›</a:t>
            </a:fld>
            <a:endParaRPr lang="en-US"/>
          </a:p>
        </p:txBody>
      </p:sp>
    </p:spTree>
    <p:extLst>
      <p:ext uri="{BB962C8B-B14F-4D97-AF65-F5344CB8AC3E}">
        <p14:creationId xmlns:p14="http://schemas.microsoft.com/office/powerpoint/2010/main" val="8136565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C6BFCA-DBC8-4CE4-833C-0DEBCAAD3C22}" type="slidenum">
              <a:rPr lang="en-US" smtClean="0"/>
              <a:pPr>
                <a:defRPr/>
              </a:pPr>
              <a:t>‹#›</a:t>
            </a:fld>
            <a:endParaRPr lang="en-US"/>
          </a:p>
        </p:txBody>
      </p:sp>
    </p:spTree>
    <p:extLst>
      <p:ext uri="{BB962C8B-B14F-4D97-AF65-F5344CB8AC3E}">
        <p14:creationId xmlns:p14="http://schemas.microsoft.com/office/powerpoint/2010/main" val="284564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719B611-2732-47A6-831C-16B89278DF0D}" type="slidenum">
              <a:rPr lang="en-US" smtClean="0"/>
              <a:pPr>
                <a:defRPr/>
              </a:pPr>
              <a:t>‹#›</a:t>
            </a:fld>
            <a:endParaRPr lang="en-US"/>
          </a:p>
        </p:txBody>
      </p:sp>
    </p:spTree>
    <p:extLst>
      <p:ext uri="{BB962C8B-B14F-4D97-AF65-F5344CB8AC3E}">
        <p14:creationId xmlns:p14="http://schemas.microsoft.com/office/powerpoint/2010/main" val="382582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42DEB09-3A39-46E3-83F5-A44260E01496}" type="slidenum">
              <a:rPr lang="en-US" smtClean="0"/>
              <a:pPr>
                <a:defRPr/>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62053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37E469-7605-408C-8A36-B540C23FDA4C}" type="slidenum">
              <a:rPr lang="en-US" smtClean="0"/>
              <a:pPr>
                <a:defRPr/>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566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A42DEB09-3A39-46E3-83F5-A44260E01496}" type="slidenum">
              <a:rPr lang="en-US" smtClean="0"/>
              <a:pPr>
                <a:defRPr/>
              </a:pPr>
              <a:t>‹#›</a:t>
            </a:fld>
            <a:endParaRPr lang="en-US"/>
          </a:p>
        </p:txBody>
      </p:sp>
    </p:spTree>
    <p:extLst>
      <p:ext uri="{BB962C8B-B14F-4D97-AF65-F5344CB8AC3E}">
        <p14:creationId xmlns:p14="http://schemas.microsoft.com/office/powerpoint/2010/main" val="2896608449"/>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0488" y="6357801"/>
            <a:ext cx="449263" cy="476250"/>
          </a:xfrm>
        </p:spPr>
        <p:txBody>
          <a:bodyPr/>
          <a:lstStyle/>
          <a:p>
            <a:pPr algn="ctr">
              <a:defRPr/>
            </a:pPr>
            <a:fld id="{7EF8818A-1682-4734-8C15-27BEAB19D7DF}" type="slidenum">
              <a:rPr lang="en-US" b="1">
                <a:solidFill>
                  <a:schemeClr val="bg1"/>
                </a:solidFill>
                <a:latin typeface="Calibri Light" pitchFamily="34" charset="0"/>
                <a:cs typeface="Calibri" pitchFamily="34" charset="0"/>
              </a:rPr>
              <a:pPr algn="ctr">
                <a:defRPr/>
              </a:pPr>
              <a:t>1</a:t>
            </a:fld>
            <a:endParaRPr lang="en-US" b="1" dirty="0">
              <a:solidFill>
                <a:schemeClr val="bg1"/>
              </a:solidFill>
              <a:latin typeface="Calibri Light" pitchFamily="34" charset="0"/>
              <a:cs typeface="Calibri" pitchFamily="34" charset="0"/>
            </a:endParaRPr>
          </a:p>
        </p:txBody>
      </p:sp>
      <p:pic>
        <p:nvPicPr>
          <p:cNvPr id="17412"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772400" y="5706291"/>
            <a:ext cx="1143000" cy="1085850"/>
          </a:xfrm>
          <a:prstGeom prst="rect">
            <a:avLst/>
          </a:prstGeom>
          <a:noFill/>
          <a:ln w="9525">
            <a:noFill/>
            <a:miter lim="800000"/>
            <a:headEnd/>
            <a:tailEnd/>
          </a:ln>
        </p:spPr>
      </p:pic>
      <p:pic>
        <p:nvPicPr>
          <p:cNvPr id="2050" name="Picture 1"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75" y="2057400"/>
            <a:ext cx="3581400" cy="35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304800"/>
            <a:ext cx="7171462" cy="1600438"/>
          </a:xfrm>
          <a:prstGeom prst="rect">
            <a:avLst/>
          </a:prstGeom>
          <a:noFill/>
        </p:spPr>
        <p:txBody>
          <a:bodyPr wrap="square" rtlCol="0">
            <a:spAutoFit/>
          </a:bodyPr>
          <a:lstStyle/>
          <a:p>
            <a:pPr algn="ctr"/>
            <a:r>
              <a:rPr lang="en-US" sz="3000" dirty="0" smtClean="0"/>
              <a:t>Offshore Operators Committee Meeting</a:t>
            </a:r>
          </a:p>
          <a:p>
            <a:pPr algn="ctr"/>
            <a:endParaRPr lang="en-US" sz="1000" dirty="0" smtClean="0"/>
          </a:p>
          <a:p>
            <a:pPr algn="ctr"/>
            <a:r>
              <a:rPr lang="en-US" sz="2400" dirty="0" smtClean="0"/>
              <a:t>Regulatory Guidance for</a:t>
            </a:r>
          </a:p>
          <a:p>
            <a:pPr algn="ctr"/>
            <a:r>
              <a:rPr lang="en-US" sz="2400" dirty="0" smtClean="0"/>
              <a:t>ENV-GS-2018-01, UIC 23 &amp; UIC 28</a:t>
            </a:r>
          </a:p>
          <a:p>
            <a:pPr algn="ctr"/>
            <a:endParaRPr lang="en-US" sz="1000" dirty="0" smtClean="0"/>
          </a:p>
        </p:txBody>
      </p:sp>
      <p:sp>
        <p:nvSpPr>
          <p:cNvPr id="3" name="TextBox 2"/>
          <p:cNvSpPr txBox="1"/>
          <p:nvPr/>
        </p:nvSpPr>
        <p:spPr>
          <a:xfrm>
            <a:off x="3940175" y="2372279"/>
            <a:ext cx="512762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Offshore Operators Committee Request</a:t>
            </a:r>
          </a:p>
          <a:p>
            <a:endParaRPr lang="en-US" dirty="0" smtClean="0"/>
          </a:p>
          <a:p>
            <a:pPr marL="285750" indent="-285750">
              <a:buFont typeface="Arial" panose="020B0604020202020204" pitchFamily="34" charset="0"/>
              <a:buChar char="•"/>
            </a:pPr>
            <a:r>
              <a:rPr lang="en-US" dirty="0" smtClean="0"/>
              <a:t>Regulatory Guidance</a:t>
            </a:r>
          </a:p>
          <a:p>
            <a:pPr marL="742950" lvl="1" indent="-285750">
              <a:buFont typeface="Arial" panose="020B0604020202020204" pitchFamily="34" charset="0"/>
              <a:buChar char="•"/>
            </a:pPr>
            <a:r>
              <a:rPr lang="en-US" dirty="0" smtClean="0"/>
              <a:t>“Residual” and “Container” Clarification</a:t>
            </a:r>
          </a:p>
          <a:p>
            <a:pPr marL="742950" lvl="1" indent="-285750">
              <a:buFont typeface="Arial" panose="020B0604020202020204" pitchFamily="34" charset="0"/>
              <a:buChar char="•"/>
            </a:pPr>
            <a:r>
              <a:rPr lang="en-US" dirty="0" smtClean="0"/>
              <a:t>Form UIC 23 Permit No. (Temp. Gen. Code)</a:t>
            </a:r>
          </a:p>
          <a:p>
            <a:pPr marL="742950" lvl="1" indent="-285750">
              <a:buFont typeface="Arial" panose="020B0604020202020204" pitchFamily="34" charset="0"/>
              <a:buChar char="•"/>
            </a:pPr>
            <a:r>
              <a:rPr lang="en-US" dirty="0" smtClean="0"/>
              <a:t>Form UIC 28 Waste Manifest</a:t>
            </a:r>
          </a:p>
          <a:p>
            <a:pPr lvl="1"/>
            <a:endParaRPr lang="en-US" dirty="0" smtClean="0"/>
          </a:p>
          <a:p>
            <a:pPr marL="285750" indent="-285750">
              <a:buFont typeface="Arial" panose="020B0604020202020204" pitchFamily="34" charset="0"/>
              <a:buChar char="•"/>
            </a:pPr>
            <a:r>
              <a:rPr lang="en-US" dirty="0" smtClean="0"/>
              <a:t>Not a Public Meeting for Rule Making</a:t>
            </a:r>
          </a:p>
          <a:p>
            <a:endParaRPr lang="en-US" dirty="0"/>
          </a:p>
        </p:txBody>
      </p:sp>
    </p:spTree>
    <p:extLst>
      <p:ext uri="{BB962C8B-B14F-4D97-AF65-F5344CB8AC3E}">
        <p14:creationId xmlns:p14="http://schemas.microsoft.com/office/powerpoint/2010/main" val="472034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Form </a:t>
            </a:r>
            <a:r>
              <a:rPr lang="en-US" sz="2000" b="1" dirty="0" err="1" smtClean="0"/>
              <a:t>uic</a:t>
            </a:r>
            <a:r>
              <a:rPr lang="en-US" sz="2000" b="1" dirty="0" smtClean="0"/>
              <a:t> 28 </a:t>
            </a:r>
            <a:br>
              <a:rPr lang="en-US" sz="2000" b="1" dirty="0" smtClean="0"/>
            </a:br>
            <a:r>
              <a:rPr lang="en-US" sz="2000" b="1" dirty="0" smtClean="0"/>
              <a:t>instructions</a:t>
            </a:r>
            <a:endParaRPr lang="en-US" sz="2000" b="1" dirty="0"/>
          </a:p>
        </p:txBody>
      </p:sp>
      <p:sp>
        <p:nvSpPr>
          <p:cNvPr id="4" name="Slide Number Placeholder 3"/>
          <p:cNvSpPr>
            <a:spLocks noGrp="1"/>
          </p:cNvSpPr>
          <p:nvPr>
            <p:ph type="sldNum" sz="quarter" idx="12"/>
          </p:nvPr>
        </p:nvSpPr>
        <p:spPr>
          <a:xfrm>
            <a:off x="-10998" y="6343424"/>
            <a:ext cx="795746" cy="503578"/>
          </a:xfrm>
        </p:spPr>
        <p:txBody>
          <a:bodyPr/>
          <a:lstStyle/>
          <a:p>
            <a:pPr>
              <a:defRPr/>
            </a:pPr>
            <a:fld id="{A42DEB09-3A39-46E3-83F5-A44260E01496}" type="slidenum">
              <a:rPr lang="en-US" smtClean="0">
                <a:solidFill>
                  <a:schemeClr val="bg1"/>
                </a:solidFill>
              </a:rPr>
              <a:pPr>
                <a:defRPr/>
              </a:pPr>
              <a:t>10</a:t>
            </a:fld>
            <a:endParaRPr lang="en-US" dirty="0">
              <a:solidFill>
                <a:schemeClr val="bg1"/>
              </a:solidFill>
            </a:endParaRPr>
          </a:p>
        </p:txBody>
      </p:sp>
      <p:pic>
        <p:nvPicPr>
          <p:cNvPr id="10" name="Picture 4" descr="DNRCON.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7908543" y="76200"/>
            <a:ext cx="1066800" cy="1013460"/>
          </a:xfrm>
          <a:prstGeom prst="rect">
            <a:avLst/>
          </a:prstGeom>
          <a:noFill/>
          <a:ln w="9525">
            <a:noFill/>
            <a:miter lim="800000"/>
            <a:headEnd/>
            <a:tailEnd/>
          </a:ln>
        </p:spPr>
      </p:pic>
      <p:pic>
        <p:nvPicPr>
          <p:cNvPr id="6" name="Content Placeholder 5"/>
          <p:cNvPicPr>
            <a:picLocks noGrp="1" noChangeAspect="1"/>
          </p:cNvPicPr>
          <p:nvPr>
            <p:ph idx="1"/>
          </p:nvPr>
        </p:nvPicPr>
        <p:blipFill>
          <a:blip r:embed="rId3"/>
          <a:stretch>
            <a:fillRect/>
          </a:stretch>
        </p:blipFill>
        <p:spPr>
          <a:xfrm>
            <a:off x="3733800" y="76200"/>
            <a:ext cx="5486400" cy="6781800"/>
          </a:xfrm>
          <a:prstGeom prst="rect">
            <a:avLst/>
          </a:prstGeom>
        </p:spPr>
      </p:pic>
    </p:spTree>
    <p:extLst>
      <p:ext uri="{BB962C8B-B14F-4D97-AF65-F5344CB8AC3E}">
        <p14:creationId xmlns:p14="http://schemas.microsoft.com/office/powerpoint/2010/main" val="235549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Document"/>
          <p:cNvSpPr>
            <a:spLocks noEditPoints="1" noChangeArrowheads="1"/>
          </p:cNvSpPr>
          <p:nvPr/>
        </p:nvSpPr>
        <p:spPr bwMode="auto">
          <a:xfrm>
            <a:off x="315913" y="1173163"/>
            <a:ext cx="1589087" cy="20939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dkHorz">
            <a:fgClr>
              <a:schemeClr val="bg1"/>
            </a:fgClr>
            <a:bgClr>
              <a:srgbClr val="FFFF00"/>
            </a:bgClr>
          </a:patt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cs typeface="+mn-cs"/>
            </a:endParaRPr>
          </a:p>
        </p:txBody>
      </p:sp>
      <p:sp>
        <p:nvSpPr>
          <p:cNvPr id="8" name="Rectangle 7"/>
          <p:cNvSpPr/>
          <p:nvPr/>
        </p:nvSpPr>
        <p:spPr>
          <a:xfrm>
            <a:off x="385763" y="1457325"/>
            <a:ext cx="1447800" cy="708025"/>
          </a:xfrm>
          <a:prstGeom prst="rect">
            <a:avLst/>
          </a:prstGeom>
        </p:spPr>
        <p:txBody>
          <a:bodyPr>
            <a:spAutoFit/>
          </a:bodyPr>
          <a:lstStyle/>
          <a:p>
            <a:pPr eaLnBrk="0" hangingPunct="0">
              <a:defRPr/>
            </a:pPr>
            <a:r>
              <a:rPr lang="en-US" sz="2000" b="1" dirty="0">
                <a:solidFill>
                  <a:schemeClr val="accent4">
                    <a:lumMod val="10000"/>
                  </a:schemeClr>
                </a:solidFill>
                <a:latin typeface="Calibri" pitchFamily="34" charset="0"/>
                <a:cs typeface="Calibri" pitchFamily="34" charset="0"/>
              </a:rPr>
              <a:t>Generator Copy No. 2</a:t>
            </a:r>
          </a:p>
        </p:txBody>
      </p:sp>
      <p:sp>
        <p:nvSpPr>
          <p:cNvPr id="12" name="TextBox 11"/>
          <p:cNvSpPr txBox="1"/>
          <p:nvPr/>
        </p:nvSpPr>
        <p:spPr>
          <a:xfrm>
            <a:off x="5157788" y="4786313"/>
            <a:ext cx="2690812" cy="922337"/>
          </a:xfrm>
          <a:prstGeom prst="rect">
            <a:avLst/>
          </a:prstGeom>
          <a:noFill/>
        </p:spPr>
        <p:txBody>
          <a:bodyPr>
            <a:spAutoFit/>
          </a:bodyPr>
          <a:lstStyle/>
          <a:p>
            <a:pPr eaLnBrk="0" hangingPunct="0">
              <a:defRPr/>
            </a:pPr>
            <a:r>
              <a:rPr lang="en-US" b="1" dirty="0">
                <a:solidFill>
                  <a:schemeClr val="accent4">
                    <a:lumMod val="10000"/>
                  </a:schemeClr>
                </a:solidFill>
                <a:latin typeface="Calibri" pitchFamily="34" charset="0"/>
                <a:cs typeface="Calibri" pitchFamily="34" charset="0"/>
              </a:rPr>
              <a:t>All action takes place on the original; remember signatures.</a:t>
            </a:r>
          </a:p>
        </p:txBody>
      </p:sp>
      <p:sp>
        <p:nvSpPr>
          <p:cNvPr id="13" name="Rectangle 12"/>
          <p:cNvSpPr/>
          <p:nvPr/>
        </p:nvSpPr>
        <p:spPr>
          <a:xfrm>
            <a:off x="4448175" y="3216275"/>
            <a:ext cx="3167063" cy="923925"/>
          </a:xfrm>
          <a:prstGeom prst="rect">
            <a:avLst/>
          </a:prstGeom>
        </p:spPr>
        <p:txBody>
          <a:bodyPr>
            <a:spAutoFit/>
          </a:bodyPr>
          <a:lstStyle/>
          <a:p>
            <a:pPr eaLnBrk="0" hangingPunct="0">
              <a:defRPr/>
            </a:pPr>
            <a:r>
              <a:rPr lang="en-US" b="1" dirty="0">
                <a:solidFill>
                  <a:schemeClr val="accent4">
                    <a:lumMod val="10000"/>
                  </a:schemeClr>
                </a:solidFill>
                <a:latin typeface="Calibri" pitchFamily="34" charset="0"/>
                <a:cs typeface="Calibri" pitchFamily="34" charset="0"/>
              </a:rPr>
              <a:t>Generator retains green copy once generator &amp; transporter have signed, Parts I &amp; II</a:t>
            </a:r>
          </a:p>
        </p:txBody>
      </p:sp>
      <p:sp>
        <p:nvSpPr>
          <p:cNvPr id="16" name="Rectangle 15"/>
          <p:cNvSpPr/>
          <p:nvPr/>
        </p:nvSpPr>
        <p:spPr>
          <a:xfrm>
            <a:off x="3330575" y="2286000"/>
            <a:ext cx="3581400" cy="646113"/>
          </a:xfrm>
          <a:prstGeom prst="rect">
            <a:avLst/>
          </a:prstGeom>
        </p:spPr>
        <p:txBody>
          <a:bodyPr>
            <a:spAutoFit/>
          </a:bodyPr>
          <a:lstStyle/>
          <a:p>
            <a:pPr eaLnBrk="0" hangingPunct="0">
              <a:defRPr/>
            </a:pPr>
            <a:r>
              <a:rPr lang="en-US" b="1" dirty="0">
                <a:solidFill>
                  <a:schemeClr val="accent4">
                    <a:lumMod val="10000"/>
                  </a:schemeClr>
                </a:solidFill>
                <a:latin typeface="Calibri" pitchFamily="34" charset="0"/>
                <a:cs typeface="Calibri" pitchFamily="34" charset="0"/>
              </a:rPr>
              <a:t>Transporter retains pink copy once disposal facility has signed, Part III</a:t>
            </a:r>
          </a:p>
        </p:txBody>
      </p:sp>
      <p:sp>
        <p:nvSpPr>
          <p:cNvPr id="17" name="Rectangle 16"/>
          <p:cNvSpPr/>
          <p:nvPr/>
        </p:nvSpPr>
        <p:spPr>
          <a:xfrm>
            <a:off x="2544763" y="1393825"/>
            <a:ext cx="3810000" cy="646113"/>
          </a:xfrm>
          <a:prstGeom prst="rect">
            <a:avLst/>
          </a:prstGeom>
        </p:spPr>
        <p:txBody>
          <a:bodyPr>
            <a:spAutoFit/>
          </a:bodyPr>
          <a:lstStyle/>
          <a:p>
            <a:pPr eaLnBrk="0" hangingPunct="0">
              <a:defRPr/>
            </a:pPr>
            <a:r>
              <a:rPr lang="en-US" b="1" dirty="0">
                <a:solidFill>
                  <a:schemeClr val="accent4">
                    <a:lumMod val="10000"/>
                  </a:schemeClr>
                </a:solidFill>
                <a:latin typeface="Calibri" pitchFamily="34" charset="0"/>
                <a:cs typeface="Calibri" pitchFamily="34" charset="0"/>
              </a:rPr>
              <a:t>Disposal Facility completes Part III, </a:t>
            </a:r>
          </a:p>
          <a:p>
            <a:pPr eaLnBrk="0" hangingPunct="0">
              <a:defRPr/>
            </a:pPr>
            <a:r>
              <a:rPr lang="en-US" b="1" dirty="0">
                <a:solidFill>
                  <a:schemeClr val="accent4">
                    <a:lumMod val="10000"/>
                  </a:schemeClr>
                </a:solidFill>
                <a:latin typeface="Calibri" pitchFamily="34" charset="0"/>
                <a:cs typeface="Calibri" pitchFamily="34" charset="0"/>
              </a:rPr>
              <a:t>mails back yellow copy to Generator</a:t>
            </a:r>
          </a:p>
        </p:txBody>
      </p:sp>
      <p:sp>
        <p:nvSpPr>
          <p:cNvPr id="18" name="Slide Number Placeholder 4"/>
          <p:cNvSpPr txBox="1">
            <a:spLocks/>
          </p:cNvSpPr>
          <p:nvPr/>
        </p:nvSpPr>
        <p:spPr>
          <a:xfrm>
            <a:off x="0" y="6492875"/>
            <a:ext cx="631825" cy="365125"/>
          </a:xfrm>
          <a:prstGeom prst="rect">
            <a:avLst/>
          </a:prstGeom>
        </p:spPr>
        <p:txBody>
          <a:bodyPr anchor="b"/>
          <a:lstStyle>
            <a:defPPr>
              <a:defRPr lang="en-US"/>
            </a:defPPr>
            <a:lvl1pPr algn="r" rtl="0" eaLnBrk="1" fontAlgn="base" latinLnBrk="0" hangingPunct="1">
              <a:spcBef>
                <a:spcPct val="0"/>
              </a:spcBef>
              <a:spcAft>
                <a:spcPct val="0"/>
              </a:spcAft>
              <a:defRPr kumimoji="0" sz="1000" b="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fld id="{354F7EC4-A1E7-4C0E-9956-63AACC3EBA7D}" type="slidenum">
              <a:rPr lang="en-US" sz="2800" b="1" smtClean="0">
                <a:solidFill>
                  <a:schemeClr val="bg1"/>
                </a:solidFill>
                <a:latin typeface="Calibri Light" pitchFamily="34" charset="0"/>
                <a:cs typeface="Calibri" pitchFamily="34" charset="0"/>
              </a:rPr>
              <a:pPr algn="ctr">
                <a:defRPr/>
              </a:pPr>
              <a:t>11</a:t>
            </a:fld>
            <a:endParaRPr lang="en-US" sz="2800" b="1" dirty="0">
              <a:solidFill>
                <a:schemeClr val="bg1"/>
              </a:solidFill>
              <a:latin typeface="Calibri Light" pitchFamily="34" charset="0"/>
              <a:cs typeface="Calibri" pitchFamily="34" charset="0"/>
            </a:endParaRPr>
          </a:p>
        </p:txBody>
      </p:sp>
      <p:pic>
        <p:nvPicPr>
          <p:cNvPr id="41992" name="Picture 18"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543800" y="5302250"/>
            <a:ext cx="1524000" cy="1447800"/>
          </a:xfrm>
          <a:prstGeom prst="rect">
            <a:avLst/>
          </a:prstGeom>
          <a:noFill/>
          <a:ln w="9525">
            <a:noFill/>
            <a:miter lim="800000"/>
            <a:headEnd/>
            <a:tailEnd/>
          </a:ln>
        </p:spPr>
      </p:pic>
      <p:sp>
        <p:nvSpPr>
          <p:cNvPr id="20" name="Rectangle 2"/>
          <p:cNvSpPr txBox="1">
            <a:spLocks noChangeArrowheads="1"/>
          </p:cNvSpPr>
          <p:nvPr/>
        </p:nvSpPr>
        <p:spPr>
          <a:xfrm>
            <a:off x="381000" y="381000"/>
            <a:ext cx="5257800" cy="762000"/>
          </a:xfrm>
          <a:prstGeom prst="rect">
            <a:avLst/>
          </a:prstGeom>
        </p:spPr>
        <p:txBody>
          <a:bodyPr anchor="ctr">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4000" u="sng" dirty="0" smtClean="0">
                <a:solidFill>
                  <a:schemeClr val="accent4">
                    <a:lumMod val="10000"/>
                  </a:schemeClr>
                </a:solidFill>
                <a:effectLst/>
                <a:latin typeface="Calibri" pitchFamily="34" charset="0"/>
                <a:cs typeface="Calibri" pitchFamily="34" charset="0"/>
              </a:rPr>
              <a:t>UIC-28 Manifest Tickets</a:t>
            </a:r>
          </a:p>
        </p:txBody>
      </p:sp>
      <p:sp>
        <p:nvSpPr>
          <p:cNvPr id="30728" name="Document"/>
          <p:cNvSpPr>
            <a:spLocks noEditPoints="1" noChangeArrowheads="1"/>
          </p:cNvSpPr>
          <p:nvPr/>
        </p:nvSpPr>
        <p:spPr bwMode="auto">
          <a:xfrm>
            <a:off x="1219200" y="2219325"/>
            <a:ext cx="1595438" cy="2057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dkHorz">
            <a:fgClr>
              <a:schemeClr val="bg1"/>
            </a:fgClr>
            <a:bgClr>
              <a:srgbClr val="FF9999"/>
            </a:bgClr>
          </a:patt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cs typeface="+mn-cs"/>
            </a:endParaRPr>
          </a:p>
        </p:txBody>
      </p:sp>
      <p:sp>
        <p:nvSpPr>
          <p:cNvPr id="9" name="Rectangle 8"/>
          <p:cNvSpPr/>
          <p:nvPr/>
        </p:nvSpPr>
        <p:spPr>
          <a:xfrm>
            <a:off x="1289050" y="2362200"/>
            <a:ext cx="1482725" cy="708025"/>
          </a:xfrm>
          <a:prstGeom prst="rect">
            <a:avLst/>
          </a:prstGeom>
        </p:spPr>
        <p:txBody>
          <a:bodyPr>
            <a:spAutoFit/>
          </a:bodyPr>
          <a:lstStyle/>
          <a:p>
            <a:pPr eaLnBrk="0" hangingPunct="0">
              <a:defRPr/>
            </a:pPr>
            <a:r>
              <a:rPr lang="en-US" sz="2000" b="1" dirty="0">
                <a:solidFill>
                  <a:schemeClr val="accent4">
                    <a:lumMod val="10000"/>
                  </a:schemeClr>
                </a:solidFill>
                <a:latin typeface="Calibri" pitchFamily="34" charset="0"/>
                <a:cs typeface="Calibri" pitchFamily="34" charset="0"/>
              </a:rPr>
              <a:t>Transporter Copy</a:t>
            </a:r>
          </a:p>
        </p:txBody>
      </p:sp>
      <p:sp>
        <p:nvSpPr>
          <p:cNvPr id="6" name="Document"/>
          <p:cNvSpPr>
            <a:spLocks noEditPoints="1" noChangeArrowheads="1"/>
          </p:cNvSpPr>
          <p:nvPr/>
        </p:nvSpPr>
        <p:spPr bwMode="auto">
          <a:xfrm>
            <a:off x="2209800" y="3214688"/>
            <a:ext cx="1600200" cy="208756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dkHorz">
            <a:fgClr>
              <a:schemeClr val="bg1"/>
            </a:fgClr>
            <a:bgClr>
              <a:srgbClr val="92D050"/>
            </a:bgClr>
          </a:patt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cs typeface="+mn-cs"/>
            </a:endParaRPr>
          </a:p>
        </p:txBody>
      </p:sp>
      <p:sp>
        <p:nvSpPr>
          <p:cNvPr id="7" name="Rectangle 6"/>
          <p:cNvSpPr/>
          <p:nvPr/>
        </p:nvSpPr>
        <p:spPr>
          <a:xfrm>
            <a:off x="2324100" y="3430588"/>
            <a:ext cx="1371600" cy="706437"/>
          </a:xfrm>
          <a:prstGeom prst="rect">
            <a:avLst/>
          </a:prstGeom>
        </p:spPr>
        <p:txBody>
          <a:bodyPr>
            <a:spAutoFit/>
          </a:bodyPr>
          <a:lstStyle/>
          <a:p>
            <a:pPr eaLnBrk="0" hangingPunct="0">
              <a:defRPr/>
            </a:pPr>
            <a:r>
              <a:rPr lang="en-US" sz="2000" b="1" dirty="0">
                <a:solidFill>
                  <a:schemeClr val="accent4">
                    <a:lumMod val="10000"/>
                  </a:schemeClr>
                </a:solidFill>
                <a:latin typeface="Calibri" pitchFamily="34" charset="0"/>
                <a:cs typeface="Calibri" pitchFamily="34" charset="0"/>
              </a:rPr>
              <a:t>Generator Copy No. 1</a:t>
            </a:r>
          </a:p>
        </p:txBody>
      </p:sp>
      <p:sp>
        <p:nvSpPr>
          <p:cNvPr id="3" name="Document"/>
          <p:cNvSpPr>
            <a:spLocks noEditPoints="1" noChangeArrowheads="1"/>
          </p:cNvSpPr>
          <p:nvPr/>
        </p:nvSpPr>
        <p:spPr bwMode="auto">
          <a:xfrm>
            <a:off x="3360738" y="4233863"/>
            <a:ext cx="1582737" cy="203676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dkHorz">
            <a:fgClr>
              <a:schemeClr val="bg1"/>
            </a:fgClr>
            <a:bgClr>
              <a:schemeClr val="bg1">
                <a:lumMod val="95000"/>
              </a:schemeClr>
            </a:bgClr>
          </a:patt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cs typeface="+mn-cs"/>
            </a:endParaRPr>
          </a:p>
        </p:txBody>
      </p:sp>
      <p:sp>
        <p:nvSpPr>
          <p:cNvPr id="4" name="TextBox 3"/>
          <p:cNvSpPr txBox="1"/>
          <p:nvPr/>
        </p:nvSpPr>
        <p:spPr>
          <a:xfrm>
            <a:off x="3641725" y="4772025"/>
            <a:ext cx="1022350" cy="400050"/>
          </a:xfrm>
          <a:prstGeom prst="rect">
            <a:avLst/>
          </a:prstGeom>
          <a:noFill/>
        </p:spPr>
        <p:txBody>
          <a:bodyPr wrap="none">
            <a:spAutoFit/>
          </a:bodyPr>
          <a:lstStyle/>
          <a:p>
            <a:pPr eaLnBrk="0" hangingPunct="0">
              <a:defRPr/>
            </a:pPr>
            <a:r>
              <a:rPr lang="en-US" sz="2000" b="1" dirty="0">
                <a:solidFill>
                  <a:schemeClr val="accent4">
                    <a:lumMod val="10000"/>
                  </a:schemeClr>
                </a:solidFill>
                <a:latin typeface="Calibri" pitchFamily="34" charset="0"/>
                <a:cs typeface="Calibri" pitchFamily="34" charset="0"/>
              </a:rPr>
              <a:t>Original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467600" y="5105400"/>
            <a:ext cx="1524000" cy="1447800"/>
          </a:xfrm>
          <a:prstGeom prst="rect">
            <a:avLst/>
          </a:prstGeom>
          <a:noFill/>
          <a:ln w="9525">
            <a:noFill/>
            <a:miter lim="800000"/>
            <a:headEnd/>
            <a:tailEnd/>
          </a:ln>
        </p:spPr>
      </p:pic>
      <p:sp>
        <p:nvSpPr>
          <p:cNvPr id="9" name="Rectangle 2"/>
          <p:cNvSpPr txBox="1">
            <a:spLocks noChangeArrowheads="1"/>
          </p:cNvSpPr>
          <p:nvPr/>
        </p:nvSpPr>
        <p:spPr>
          <a:xfrm>
            <a:off x="2438400" y="418543"/>
            <a:ext cx="8229600" cy="762000"/>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4000" u="sng" dirty="0" smtClean="0">
                <a:solidFill>
                  <a:schemeClr val="accent4">
                    <a:lumMod val="10000"/>
                  </a:schemeClr>
                </a:solidFill>
                <a:effectLst/>
                <a:latin typeface="Calibri" pitchFamily="34" charset="0"/>
                <a:cs typeface="Calibri" pitchFamily="34" charset="0"/>
              </a:rPr>
              <a:t>LAC 43:XIX.545</a:t>
            </a:r>
          </a:p>
        </p:txBody>
      </p:sp>
      <p:sp>
        <p:nvSpPr>
          <p:cNvPr id="10" name="Rectangle 9"/>
          <p:cNvSpPr/>
          <p:nvPr/>
        </p:nvSpPr>
        <p:spPr>
          <a:xfrm>
            <a:off x="1295400" y="1266516"/>
            <a:ext cx="7786744" cy="400110"/>
          </a:xfrm>
          <a:prstGeom prst="rect">
            <a:avLst/>
          </a:prstGeom>
        </p:spPr>
        <p:txBody>
          <a:bodyPr wrap="square">
            <a:spAutoFit/>
          </a:bodyPr>
          <a:lstStyle/>
          <a:p>
            <a:r>
              <a:rPr lang="en-US" sz="2000" b="1" dirty="0"/>
              <a:t>Approved UIC-28 Manifest Printing </a:t>
            </a:r>
            <a:r>
              <a:rPr lang="en-US" sz="2000" b="1" dirty="0" smtClean="0"/>
              <a:t>Companies</a:t>
            </a:r>
            <a:endParaRPr lang="en-US" sz="2000" dirty="0"/>
          </a:p>
        </p:txBody>
      </p:sp>
      <p:sp>
        <p:nvSpPr>
          <p:cNvPr id="11" name="Slide Number Placeholder 4"/>
          <p:cNvSpPr txBox="1">
            <a:spLocks/>
          </p:cNvSpPr>
          <p:nvPr/>
        </p:nvSpPr>
        <p:spPr>
          <a:xfrm>
            <a:off x="0" y="6492875"/>
            <a:ext cx="631825" cy="365125"/>
          </a:xfrm>
          <a:prstGeom prst="rect">
            <a:avLst/>
          </a:prstGeom>
        </p:spPr>
        <p:txBody>
          <a:bodyPr anchor="b"/>
          <a:lstStyle>
            <a:defPPr>
              <a:defRPr lang="en-US"/>
            </a:defPPr>
            <a:lvl1pPr algn="r" rtl="0" eaLnBrk="1" fontAlgn="base" latinLnBrk="0" hangingPunct="1">
              <a:spcBef>
                <a:spcPct val="0"/>
              </a:spcBef>
              <a:spcAft>
                <a:spcPct val="0"/>
              </a:spcAft>
              <a:defRPr kumimoji="0" sz="1000" b="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fld id="{6CA078BB-FE56-41D3-99D4-E6ADAF24A987}" type="slidenum">
              <a:rPr lang="en-US" sz="2800" b="1" smtClean="0">
                <a:solidFill>
                  <a:schemeClr val="bg1"/>
                </a:solidFill>
                <a:latin typeface="Calibri Light" pitchFamily="34" charset="0"/>
                <a:cs typeface="Calibri" pitchFamily="34" charset="0"/>
              </a:rPr>
              <a:pPr algn="ctr">
                <a:defRPr/>
              </a:pPr>
              <a:t>12</a:t>
            </a:fld>
            <a:endParaRPr lang="en-US" sz="2800" b="1" dirty="0">
              <a:solidFill>
                <a:schemeClr val="bg1"/>
              </a:solidFill>
              <a:latin typeface="Calibri Light" pitchFamily="34" charset="0"/>
              <a:cs typeface="Calibri" pitchFamily="34" charset="0"/>
            </a:endParaRPr>
          </a:p>
        </p:txBody>
      </p:sp>
      <p:pic>
        <p:nvPicPr>
          <p:cNvPr id="1026" name="Picture 2" descr="C:\Users\darylwi\Desktop\UIC28 Print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608476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03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rmAutofit/>
          </a:bodyPr>
          <a:lstStyle/>
          <a:p>
            <a:pPr algn="ctr" fontAlgn="auto">
              <a:spcAft>
                <a:spcPts val="0"/>
              </a:spcAft>
              <a:defRPr/>
            </a:pPr>
            <a:r>
              <a:rPr lang="en-US" sz="4000" b="1" dirty="0" smtClean="0">
                <a:solidFill>
                  <a:schemeClr val="accent4">
                    <a:lumMod val="10000"/>
                  </a:schemeClr>
                </a:solidFill>
                <a:effectLst/>
                <a:latin typeface="Calibri" pitchFamily="34" charset="0"/>
                <a:cs typeface="Calibri" pitchFamily="34" charset="0"/>
              </a:rPr>
              <a:t>FORM UIC 23</a:t>
            </a:r>
            <a:endParaRPr lang="en-US" sz="4000" b="1" dirty="0">
              <a:solidFill>
                <a:schemeClr val="accent4">
                  <a:lumMod val="10000"/>
                </a:schemeClr>
              </a:solidFill>
              <a:effectLst/>
              <a:latin typeface="Calibri" pitchFamily="34" charset="0"/>
              <a:cs typeface="Calibri" pitchFamily="34" charset="0"/>
            </a:endParaRPr>
          </a:p>
        </p:txBody>
      </p:sp>
      <p:sp>
        <p:nvSpPr>
          <p:cNvPr id="6147" name="Rectangle 3"/>
          <p:cNvSpPr>
            <a:spLocks noGrp="1" noChangeArrowheads="1"/>
          </p:cNvSpPr>
          <p:nvPr>
            <p:ph idx="1"/>
          </p:nvPr>
        </p:nvSpPr>
        <p:spPr>
          <a:xfrm>
            <a:off x="232528" y="1524794"/>
            <a:ext cx="8305800" cy="4343400"/>
          </a:xfrm>
        </p:spPr>
        <p:txBody>
          <a:bodyPr>
            <a:normAutofit fontScale="925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marL="0" indent="0" algn="just" eaLnBrk="0" hangingPunct="0">
              <a:buNone/>
              <a:defRPr/>
            </a:pPr>
            <a:r>
              <a:rPr lang="en-US" sz="2200" b="1" dirty="0">
                <a:solidFill>
                  <a:schemeClr val="accent4">
                    <a:lumMod val="10000"/>
                  </a:schemeClr>
                </a:solidFill>
                <a:latin typeface="Calibri" pitchFamily="34" charset="0"/>
                <a:cs typeface="Calibri" pitchFamily="34" charset="0"/>
              </a:rPr>
              <a:t>LAC 43:XIX.545.B</a:t>
            </a:r>
          </a:p>
          <a:p>
            <a:pPr marL="0" indent="0" algn="just" eaLnBrk="0" hangingPunct="0">
              <a:buNone/>
              <a:defRPr/>
            </a:pPr>
            <a:r>
              <a:rPr lang="en-US" sz="2200" dirty="0">
                <a:solidFill>
                  <a:schemeClr val="accent4">
                    <a:lumMod val="10000"/>
                  </a:schemeClr>
                </a:solidFill>
                <a:latin typeface="Calibri" pitchFamily="34" charset="0"/>
                <a:cs typeface="Calibri" pitchFamily="34" charset="0"/>
              </a:rPr>
              <a:t>For companies who do not possess an Office of Conservation operator code number, Form UIC 23 (or latest revision) must be approved prior to transporting E and P Waste (Including Waste Type 99) to a commercial facility or transfer station</a:t>
            </a:r>
            <a:r>
              <a:rPr lang="en-US" sz="2200" dirty="0" smtClean="0">
                <a:solidFill>
                  <a:schemeClr val="accent4">
                    <a:lumMod val="10000"/>
                  </a:schemeClr>
                </a:solidFill>
                <a:latin typeface="Calibri" pitchFamily="34" charset="0"/>
                <a:cs typeface="Calibri" pitchFamily="34" charset="0"/>
              </a:rPr>
              <a:t>.</a:t>
            </a:r>
          </a:p>
          <a:p>
            <a:pPr marL="0" indent="0" algn="just" eaLnBrk="0" hangingPunct="0">
              <a:buNone/>
              <a:defRPr/>
            </a:pPr>
            <a:r>
              <a:rPr lang="en-US" sz="2400" dirty="0">
                <a:solidFill>
                  <a:schemeClr val="accent4">
                    <a:lumMod val="10000"/>
                  </a:schemeClr>
                </a:solidFill>
                <a:latin typeface="Calibri" pitchFamily="34" charset="0"/>
                <a:cs typeface="Calibri" pitchFamily="34" charset="0"/>
              </a:rPr>
              <a:t>i.e. Cleaning Companies, Land Owners</a:t>
            </a:r>
          </a:p>
          <a:p>
            <a:pPr marL="0" indent="0" algn="just" eaLnBrk="0" hangingPunct="0">
              <a:buNone/>
              <a:defRPr/>
            </a:pPr>
            <a:r>
              <a:rPr lang="en-US" sz="2400" dirty="0">
                <a:solidFill>
                  <a:schemeClr val="accent4">
                    <a:lumMod val="10000"/>
                  </a:schemeClr>
                </a:solidFill>
                <a:latin typeface="Calibri" pitchFamily="34" charset="0"/>
                <a:cs typeface="Calibri" pitchFamily="34" charset="0"/>
              </a:rPr>
              <a:t>Approval is granted on a case-by-case basis and is generally job specific </a:t>
            </a:r>
          </a:p>
          <a:p>
            <a:pPr marL="0" indent="0" algn="just" eaLnBrk="0" hangingPunct="0">
              <a:buNone/>
              <a:defRPr/>
            </a:pPr>
            <a:r>
              <a:rPr lang="en-US" sz="2400" dirty="0">
                <a:solidFill>
                  <a:schemeClr val="accent4">
                    <a:lumMod val="10000"/>
                  </a:schemeClr>
                </a:solidFill>
                <a:latin typeface="Calibri" pitchFamily="34" charset="0"/>
                <a:cs typeface="Calibri" pitchFamily="34" charset="0"/>
              </a:rPr>
              <a:t>Fee – $150</a:t>
            </a:r>
          </a:p>
          <a:p>
            <a:pPr marL="0" indent="0" algn="just" eaLnBrk="0" hangingPunct="0">
              <a:buNone/>
              <a:defRPr/>
            </a:pPr>
            <a:endParaRPr lang="en-US" sz="2200" dirty="0">
              <a:solidFill>
                <a:schemeClr val="accent4">
                  <a:lumMod val="10000"/>
                </a:schemeClr>
              </a:solidFill>
              <a:latin typeface="Calibri" pitchFamily="34" charset="0"/>
              <a:cs typeface="Calibri" pitchFamily="34" charset="0"/>
            </a:endParaRPr>
          </a:p>
          <a:p>
            <a:pPr marL="0" indent="0" algn="just" eaLnBrk="0" hangingPunct="0">
              <a:buNone/>
              <a:defRPr/>
            </a:pPr>
            <a:endParaRPr lang="en-US" sz="2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13</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10909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0" y="6492875"/>
            <a:ext cx="631825" cy="365125"/>
          </a:xfrm>
          <a:prstGeom prst="rect">
            <a:avLst/>
          </a:prstGeom>
        </p:spPr>
        <p:txBody>
          <a:bodyPr anchor="b"/>
          <a:lstStyle>
            <a:defPPr>
              <a:defRPr lang="en-US"/>
            </a:defPPr>
            <a:lvl1pPr algn="r" rtl="0" eaLnBrk="1" fontAlgn="base" latinLnBrk="0" hangingPunct="1">
              <a:spcBef>
                <a:spcPct val="0"/>
              </a:spcBef>
              <a:spcAft>
                <a:spcPct val="0"/>
              </a:spcAft>
              <a:defRPr kumimoji="0" sz="1000" b="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fld id="{B1A04EBE-E19A-4E6C-95E8-E9D741C4784A}" type="slidenum">
              <a:rPr lang="en-US" sz="2800" b="1" smtClean="0">
                <a:solidFill>
                  <a:schemeClr val="bg1"/>
                </a:solidFill>
                <a:latin typeface="Calibri Light" pitchFamily="34" charset="0"/>
                <a:cs typeface="Calibri" pitchFamily="34" charset="0"/>
              </a:rPr>
              <a:pPr algn="ctr">
                <a:defRPr/>
              </a:pPr>
              <a:t>14</a:t>
            </a:fld>
            <a:endParaRPr lang="en-US" sz="2800" b="1" dirty="0">
              <a:solidFill>
                <a:schemeClr val="bg1"/>
              </a:solidFill>
              <a:latin typeface="Calibri Light" pitchFamily="34" charset="0"/>
              <a:cs typeface="Calibri" pitchFamily="34" charset="0"/>
            </a:endParaRPr>
          </a:p>
        </p:txBody>
      </p:sp>
      <p:sp>
        <p:nvSpPr>
          <p:cNvPr id="7" name="Rectangle 2"/>
          <p:cNvSpPr txBox="1">
            <a:spLocks noChangeArrowheads="1"/>
          </p:cNvSpPr>
          <p:nvPr/>
        </p:nvSpPr>
        <p:spPr>
          <a:xfrm>
            <a:off x="381000" y="381000"/>
            <a:ext cx="3656012" cy="762000"/>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4000" u="sng" dirty="0" smtClean="0">
                <a:solidFill>
                  <a:schemeClr val="accent4">
                    <a:lumMod val="10000"/>
                  </a:schemeClr>
                </a:solidFill>
                <a:effectLst/>
                <a:latin typeface="Calibri" pitchFamily="34" charset="0"/>
                <a:cs typeface="Calibri" pitchFamily="34" charset="0"/>
              </a:rPr>
              <a:t>UIC-23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53"/>
            <a:ext cx="6172200" cy="711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DNRCON.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8089769" y="5844540"/>
            <a:ext cx="1066800" cy="1013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smtClean="0"/>
              <a:t>Uic</a:t>
            </a:r>
            <a:r>
              <a:rPr lang="en-US" sz="2000" b="1" dirty="0" smtClean="0"/>
              <a:t> 23</a:t>
            </a:r>
            <a:br>
              <a:rPr lang="en-US" sz="2000" b="1" dirty="0" smtClean="0"/>
            </a:br>
            <a:r>
              <a:rPr lang="en-US" sz="2000" b="1" dirty="0" smtClean="0"/>
              <a:t>instructions</a:t>
            </a:r>
            <a:endParaRPr lang="en-US" sz="2000" b="1" dirty="0"/>
          </a:p>
        </p:txBody>
      </p:sp>
      <p:sp>
        <p:nvSpPr>
          <p:cNvPr id="4" name="Slide Number Placeholder 3"/>
          <p:cNvSpPr>
            <a:spLocks noGrp="1"/>
          </p:cNvSpPr>
          <p:nvPr>
            <p:ph type="sldNum" sz="quarter" idx="12"/>
          </p:nvPr>
        </p:nvSpPr>
        <p:spPr>
          <a:xfrm>
            <a:off x="-246635" y="6354422"/>
            <a:ext cx="795746" cy="503578"/>
          </a:xfrm>
        </p:spPr>
        <p:txBody>
          <a:bodyPr/>
          <a:lstStyle/>
          <a:p>
            <a:pPr>
              <a:defRPr/>
            </a:pPr>
            <a:fld id="{A42DEB09-3A39-46E3-83F5-A44260E01496}" type="slidenum">
              <a:rPr lang="en-US" smtClean="0">
                <a:solidFill>
                  <a:schemeClr val="bg1"/>
                </a:solidFill>
              </a:rPr>
              <a:pPr>
                <a:defRPr/>
              </a:pPr>
              <a:t>15</a:t>
            </a:fld>
            <a:endParaRPr lang="en-US" dirty="0">
              <a:solidFill>
                <a:schemeClr val="bg1"/>
              </a:solidFill>
            </a:endParaRPr>
          </a:p>
        </p:txBody>
      </p:sp>
      <p:pic>
        <p:nvPicPr>
          <p:cNvPr id="6" name="Content Placeholder 5"/>
          <p:cNvPicPr>
            <a:picLocks noGrp="1" noChangeAspect="1"/>
          </p:cNvPicPr>
          <p:nvPr>
            <p:ph idx="1"/>
          </p:nvPr>
        </p:nvPicPr>
        <p:blipFill>
          <a:blip r:embed="rId3"/>
          <a:stretch>
            <a:fillRect/>
          </a:stretch>
        </p:blipFill>
        <p:spPr>
          <a:xfrm>
            <a:off x="3657600" y="76200"/>
            <a:ext cx="5486400" cy="6781800"/>
          </a:xfrm>
          <a:prstGeom prst="rect">
            <a:avLst/>
          </a:prstGeom>
        </p:spPr>
      </p:pic>
      <p:pic>
        <p:nvPicPr>
          <p:cNvPr id="8" name="Picture 4" descr="DNRCON.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151238" y="5257800"/>
            <a:ext cx="1066800" cy="1013460"/>
          </a:xfrm>
          <a:prstGeom prst="rect">
            <a:avLst/>
          </a:prstGeom>
          <a:noFill/>
          <a:ln w="9525">
            <a:noFill/>
            <a:miter lim="800000"/>
            <a:headEnd/>
            <a:tailEnd/>
          </a:ln>
        </p:spPr>
      </p:pic>
    </p:spTree>
    <p:extLst>
      <p:ext uri="{BB962C8B-B14F-4D97-AF65-F5344CB8AC3E}">
        <p14:creationId xmlns:p14="http://schemas.microsoft.com/office/powerpoint/2010/main" val="384264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t>Uic</a:t>
            </a:r>
            <a:r>
              <a:rPr lang="en-US" sz="2400" b="1" dirty="0" smtClean="0"/>
              <a:t> 23</a:t>
            </a:r>
            <a:br>
              <a:rPr lang="en-US" sz="2400" b="1" dirty="0" smtClean="0"/>
            </a:br>
            <a:r>
              <a:rPr lang="en-US" sz="2400" b="1" dirty="0" smtClean="0"/>
              <a:t>fee $150</a:t>
            </a:r>
            <a:endParaRPr lang="en-US" sz="2400" b="1" dirty="0"/>
          </a:p>
        </p:txBody>
      </p:sp>
      <p:sp>
        <p:nvSpPr>
          <p:cNvPr id="4" name="Slide Number Placeholder 3"/>
          <p:cNvSpPr>
            <a:spLocks noGrp="1"/>
          </p:cNvSpPr>
          <p:nvPr>
            <p:ph type="sldNum" sz="quarter" idx="12"/>
          </p:nvPr>
        </p:nvSpPr>
        <p:spPr>
          <a:xfrm>
            <a:off x="-304800" y="6328498"/>
            <a:ext cx="795746" cy="503578"/>
          </a:xfrm>
        </p:spPr>
        <p:txBody>
          <a:bodyPr/>
          <a:lstStyle/>
          <a:p>
            <a:pPr>
              <a:defRPr/>
            </a:pPr>
            <a:fld id="{A42DEB09-3A39-46E3-83F5-A44260E01496}" type="slidenum">
              <a:rPr lang="en-US" smtClean="0">
                <a:solidFill>
                  <a:schemeClr val="bg1"/>
                </a:solidFill>
              </a:rPr>
              <a:pPr>
                <a:defRPr/>
              </a:pPr>
              <a:t>16</a:t>
            </a:fld>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2895600" y="-25924"/>
            <a:ext cx="6019800" cy="6858000"/>
          </a:xfrm>
          <a:prstGeom prst="rect">
            <a:avLst/>
          </a:prstGeom>
        </p:spPr>
      </p:pic>
      <p:pic>
        <p:nvPicPr>
          <p:cNvPr id="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18211" y="5289114"/>
            <a:ext cx="1066800" cy="1013460"/>
          </a:xfrm>
          <a:prstGeom prst="rect">
            <a:avLst/>
          </a:prstGeom>
          <a:noFill/>
          <a:ln w="9525">
            <a:noFill/>
            <a:miter lim="800000"/>
            <a:headEnd/>
            <a:tailEnd/>
          </a:ln>
        </p:spPr>
      </p:pic>
    </p:spTree>
    <p:extLst>
      <p:ext uri="{BB962C8B-B14F-4D97-AF65-F5344CB8AC3E}">
        <p14:creationId xmlns:p14="http://schemas.microsoft.com/office/powerpoint/2010/main" val="237429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Autofit/>
          </a:bodyPr>
          <a:lstStyle/>
          <a:p>
            <a:pPr algn="ctr" fontAlgn="auto">
              <a:spcAft>
                <a:spcPts val="0"/>
              </a:spcAft>
              <a:defRPr/>
            </a:pPr>
            <a:r>
              <a:rPr lang="en-US" sz="2000" b="1" dirty="0" smtClean="0">
                <a:solidFill>
                  <a:schemeClr val="accent4">
                    <a:lumMod val="10000"/>
                  </a:schemeClr>
                </a:solidFill>
                <a:effectLst/>
                <a:latin typeface="Calibri" pitchFamily="34" charset="0"/>
                <a:cs typeface="Calibri" pitchFamily="34" charset="0"/>
              </a:rPr>
              <a:t>Questions pertaining to </a:t>
            </a:r>
            <a:r>
              <a:rPr lang="en-US" sz="2000" b="1" dirty="0" err="1" smtClean="0">
                <a:solidFill>
                  <a:schemeClr val="accent4">
                    <a:lumMod val="10000"/>
                  </a:schemeClr>
                </a:solidFill>
                <a:effectLst/>
                <a:latin typeface="Calibri" pitchFamily="34" charset="0"/>
                <a:cs typeface="Calibri" pitchFamily="34" charset="0"/>
              </a:rPr>
              <a:t>dnr</a:t>
            </a:r>
            <a:r>
              <a:rPr lang="en-US" sz="2000" b="1" dirty="0" smtClean="0">
                <a:solidFill>
                  <a:schemeClr val="accent4">
                    <a:lumMod val="10000"/>
                  </a:schemeClr>
                </a:solidFill>
                <a:effectLst/>
                <a:latin typeface="Calibri" pitchFamily="34" charset="0"/>
                <a:cs typeface="Calibri" pitchFamily="34" charset="0"/>
              </a:rPr>
              <a:t> guidance document </a:t>
            </a:r>
            <a:r>
              <a:rPr lang="en-US" sz="2000" b="1" dirty="0" err="1" smtClean="0">
                <a:solidFill>
                  <a:schemeClr val="accent4">
                    <a:lumMod val="10000"/>
                  </a:schemeClr>
                </a:solidFill>
                <a:effectLst/>
                <a:latin typeface="Calibri" pitchFamily="34" charset="0"/>
                <a:cs typeface="Calibri" pitchFamily="34" charset="0"/>
              </a:rPr>
              <a:t>env</a:t>
            </a:r>
            <a:r>
              <a:rPr lang="en-US" sz="2000" b="1" dirty="0" smtClean="0">
                <a:solidFill>
                  <a:schemeClr val="accent4">
                    <a:lumMod val="10000"/>
                  </a:schemeClr>
                </a:solidFill>
                <a:effectLst/>
                <a:latin typeface="Calibri" pitchFamily="34" charset="0"/>
                <a:cs typeface="Calibri" pitchFamily="34" charset="0"/>
              </a:rPr>
              <a:t>–gs-2018-01</a:t>
            </a:r>
            <a:endParaRPr lang="en-US" sz="2000" b="1" dirty="0">
              <a:solidFill>
                <a:schemeClr val="accent4">
                  <a:lumMod val="10000"/>
                </a:schemeClr>
              </a:solidFill>
              <a:effectLst/>
              <a:latin typeface="Calibri" pitchFamily="34" charset="0"/>
              <a:cs typeface="Calibri" pitchFamily="34" charset="0"/>
            </a:endParaRPr>
          </a:p>
        </p:txBody>
      </p:sp>
      <p:sp>
        <p:nvSpPr>
          <p:cNvPr id="6147" name="Rectangle 3"/>
          <p:cNvSpPr>
            <a:spLocks noGrp="1" noChangeArrowheads="1"/>
          </p:cNvSpPr>
          <p:nvPr>
            <p:ph idx="1"/>
          </p:nvPr>
        </p:nvSpPr>
        <p:spPr>
          <a:xfrm>
            <a:off x="232528" y="1524794"/>
            <a:ext cx="8305800" cy="4343400"/>
          </a:xfrm>
        </p:spPr>
        <p:txBody>
          <a:bodyPr>
            <a:normAutofit fontScale="85000" lnSpcReduction="200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lvl="0"/>
            <a:r>
              <a:rPr lang="en-US" dirty="0"/>
              <a:t>What are the agency’s plans for future regulations amendment?</a:t>
            </a:r>
          </a:p>
          <a:p>
            <a:pPr marL="0" indent="0">
              <a:buNone/>
            </a:pPr>
            <a:endParaRPr lang="en-US" dirty="0"/>
          </a:p>
          <a:p>
            <a:pPr lvl="0"/>
            <a:r>
              <a:rPr lang="en-US" dirty="0"/>
              <a:t>When are Forms UIC 28 and 23 required?</a:t>
            </a:r>
          </a:p>
          <a:p>
            <a:pPr marL="0" indent="0">
              <a:buNone/>
            </a:pPr>
            <a:endParaRPr lang="en-US" dirty="0"/>
          </a:p>
          <a:p>
            <a:pPr lvl="0"/>
            <a:r>
              <a:rPr lang="en-US" dirty="0"/>
              <a:t>Are used fluids that are being reclaimed (e.g. at a mud plant) considered exempt waste?  What are the paperwork requirements?</a:t>
            </a:r>
          </a:p>
          <a:p>
            <a:pPr marL="0" indent="0">
              <a:buNone/>
            </a:pPr>
            <a:endParaRPr lang="en-US" dirty="0"/>
          </a:p>
          <a:p>
            <a:pPr lvl="0"/>
            <a:r>
              <a:rPr lang="en-US" dirty="0"/>
              <a:t>Marine vessel tanks typically have a common piping system for all tanks and wash water gets circulated throughout the entire system.   Is wash water used to clean marine vessel tanks transporting E&amp;P waste that comes in contact with non-exempt waste (e.g. unused water-based mud) an exempt E&amp;P waste or non-exempt waste?  </a:t>
            </a:r>
          </a:p>
          <a:p>
            <a:pPr marL="0" indent="0" algn="just" eaLnBrk="0" hangingPunct="0">
              <a:buNone/>
              <a:defRPr/>
            </a:pPr>
            <a:endParaRPr lang="en-US" sz="2200" dirty="0">
              <a:solidFill>
                <a:schemeClr val="accent4">
                  <a:lumMod val="10000"/>
                </a:schemeClr>
              </a:solidFill>
              <a:latin typeface="Calibri" pitchFamily="34" charset="0"/>
              <a:cs typeface="Calibri" pitchFamily="34" charset="0"/>
            </a:endParaRPr>
          </a:p>
          <a:p>
            <a:pPr marL="0" indent="0" algn="just" eaLnBrk="0" hangingPunct="0">
              <a:buNone/>
              <a:defRPr/>
            </a:pPr>
            <a:endParaRPr lang="en-US" sz="2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17</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258675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Autofit/>
          </a:bodyPr>
          <a:lstStyle/>
          <a:p>
            <a:pPr algn="ctr" fontAlgn="auto">
              <a:spcAft>
                <a:spcPts val="0"/>
              </a:spcAft>
              <a:defRPr/>
            </a:pPr>
            <a:r>
              <a:rPr lang="en-US" sz="2000" b="1" dirty="0" smtClean="0">
                <a:solidFill>
                  <a:schemeClr val="accent4">
                    <a:lumMod val="10000"/>
                  </a:schemeClr>
                </a:solidFill>
                <a:effectLst/>
                <a:latin typeface="Calibri" pitchFamily="34" charset="0"/>
                <a:cs typeface="Calibri" pitchFamily="34" charset="0"/>
              </a:rPr>
              <a:t>Questions pertaining to </a:t>
            </a:r>
            <a:r>
              <a:rPr lang="en-US" sz="2000" b="1" dirty="0" err="1" smtClean="0">
                <a:solidFill>
                  <a:schemeClr val="accent4">
                    <a:lumMod val="10000"/>
                  </a:schemeClr>
                </a:solidFill>
                <a:effectLst/>
                <a:latin typeface="Calibri" pitchFamily="34" charset="0"/>
                <a:cs typeface="Calibri" pitchFamily="34" charset="0"/>
              </a:rPr>
              <a:t>dnr</a:t>
            </a:r>
            <a:r>
              <a:rPr lang="en-US" sz="2000" b="1" dirty="0" smtClean="0">
                <a:solidFill>
                  <a:schemeClr val="accent4">
                    <a:lumMod val="10000"/>
                  </a:schemeClr>
                </a:solidFill>
                <a:effectLst/>
                <a:latin typeface="Calibri" pitchFamily="34" charset="0"/>
                <a:cs typeface="Calibri" pitchFamily="34" charset="0"/>
              </a:rPr>
              <a:t> guidance document </a:t>
            </a:r>
            <a:r>
              <a:rPr lang="en-US" sz="2000" b="1" dirty="0" err="1" smtClean="0">
                <a:solidFill>
                  <a:schemeClr val="accent4">
                    <a:lumMod val="10000"/>
                  </a:schemeClr>
                </a:solidFill>
                <a:effectLst/>
                <a:latin typeface="Calibri" pitchFamily="34" charset="0"/>
                <a:cs typeface="Calibri" pitchFamily="34" charset="0"/>
              </a:rPr>
              <a:t>env</a:t>
            </a:r>
            <a:r>
              <a:rPr lang="en-US" sz="2000" b="1" dirty="0" smtClean="0">
                <a:solidFill>
                  <a:schemeClr val="accent4">
                    <a:lumMod val="10000"/>
                  </a:schemeClr>
                </a:solidFill>
                <a:effectLst/>
                <a:latin typeface="Calibri" pitchFamily="34" charset="0"/>
                <a:cs typeface="Calibri" pitchFamily="34" charset="0"/>
              </a:rPr>
              <a:t>–gs-2018-01</a:t>
            </a:r>
            <a:endParaRPr lang="en-US" sz="2000" b="1" dirty="0">
              <a:solidFill>
                <a:schemeClr val="accent4">
                  <a:lumMod val="10000"/>
                </a:schemeClr>
              </a:solidFill>
              <a:effectLst/>
              <a:latin typeface="Calibri" pitchFamily="34" charset="0"/>
              <a:cs typeface="Calibri" pitchFamily="34" charset="0"/>
            </a:endParaRPr>
          </a:p>
        </p:txBody>
      </p:sp>
      <p:sp>
        <p:nvSpPr>
          <p:cNvPr id="6147" name="Rectangle 3"/>
          <p:cNvSpPr>
            <a:spLocks noGrp="1" noChangeArrowheads="1"/>
          </p:cNvSpPr>
          <p:nvPr>
            <p:ph idx="1"/>
          </p:nvPr>
        </p:nvSpPr>
        <p:spPr>
          <a:xfrm>
            <a:off x="232528" y="1524794"/>
            <a:ext cx="8305800" cy="4343400"/>
          </a:xfrm>
        </p:spPr>
        <p:txBody>
          <a:bodyPr>
            <a:normAutofit fontScale="70000" lnSpcReduction="200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lvl="0"/>
            <a:r>
              <a:rPr lang="en-US" dirty="0"/>
              <a:t>For tanks anchored on the topside of offshore utility boats, no method of pumping through the boat systems is available.  Can cleaning companies offload these type tanks and deliver the waste to the disposal company?</a:t>
            </a:r>
          </a:p>
          <a:p>
            <a:pPr marL="0" indent="0">
              <a:buNone/>
            </a:pPr>
            <a:endParaRPr lang="en-US" dirty="0"/>
          </a:p>
          <a:p>
            <a:pPr lvl="0"/>
            <a:r>
              <a:rPr lang="en-US" dirty="0"/>
              <a:t>What designates an Operator (Oil Company) owned dock?  Contracts?  Office on site?  Dispatcher?  Other?</a:t>
            </a:r>
          </a:p>
          <a:p>
            <a:pPr marL="0" indent="0">
              <a:buNone/>
            </a:pPr>
            <a:r>
              <a:rPr lang="en-US" dirty="0"/>
              <a:t> </a:t>
            </a:r>
          </a:p>
          <a:p>
            <a:pPr lvl="0"/>
            <a:r>
              <a:rPr lang="en-US" dirty="0"/>
              <a:t>At Operator docks, can full tanks of waste be offloaded, cleaned, and the waste delivered to a disposal site under a UIC-28?</a:t>
            </a:r>
          </a:p>
          <a:p>
            <a:pPr marL="0" indent="0">
              <a:buNone/>
            </a:pPr>
            <a:r>
              <a:rPr lang="en-US" dirty="0"/>
              <a:t> </a:t>
            </a:r>
          </a:p>
          <a:p>
            <a:pPr lvl="0"/>
            <a:r>
              <a:rPr lang="en-US" dirty="0"/>
              <a:t>Can boat tanks with recyclable mud be cleaned at vendor docks and put into containers (I.e. cutting boxes) and returned to the original mud company?</a:t>
            </a:r>
          </a:p>
          <a:p>
            <a:pPr lvl="1"/>
            <a:r>
              <a:rPr lang="en-US" dirty="0"/>
              <a:t>a. If not at vendor docks, can this be done at Operator’s docks?</a:t>
            </a:r>
          </a:p>
          <a:p>
            <a:pPr marL="0" indent="0" algn="just" eaLnBrk="0" hangingPunct="0">
              <a:buNone/>
              <a:defRPr/>
            </a:pPr>
            <a:endParaRPr lang="en-US" sz="2200" dirty="0">
              <a:solidFill>
                <a:schemeClr val="accent4">
                  <a:lumMod val="10000"/>
                </a:schemeClr>
              </a:solidFill>
              <a:latin typeface="Calibri" pitchFamily="34" charset="0"/>
              <a:cs typeface="Calibri" pitchFamily="34" charset="0"/>
            </a:endParaRPr>
          </a:p>
          <a:p>
            <a:pPr marL="0" indent="0" algn="just" eaLnBrk="0" hangingPunct="0">
              <a:buNone/>
              <a:defRPr/>
            </a:pPr>
            <a:endParaRPr lang="en-US" sz="2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18</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1398034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Autofit/>
          </a:bodyPr>
          <a:lstStyle/>
          <a:p>
            <a:pPr algn="ctr" fontAlgn="auto">
              <a:spcAft>
                <a:spcPts val="0"/>
              </a:spcAft>
              <a:defRPr/>
            </a:pPr>
            <a:r>
              <a:rPr lang="en-US" sz="2000" b="1" dirty="0" smtClean="0">
                <a:solidFill>
                  <a:schemeClr val="accent4">
                    <a:lumMod val="10000"/>
                  </a:schemeClr>
                </a:solidFill>
                <a:effectLst/>
                <a:latin typeface="Calibri" pitchFamily="34" charset="0"/>
                <a:cs typeface="Calibri" pitchFamily="34" charset="0"/>
              </a:rPr>
              <a:t>Questions pertaining to </a:t>
            </a:r>
            <a:r>
              <a:rPr lang="en-US" sz="2000" b="1" dirty="0" err="1" smtClean="0">
                <a:solidFill>
                  <a:schemeClr val="accent4">
                    <a:lumMod val="10000"/>
                  </a:schemeClr>
                </a:solidFill>
                <a:effectLst/>
                <a:latin typeface="Calibri" pitchFamily="34" charset="0"/>
                <a:cs typeface="Calibri" pitchFamily="34" charset="0"/>
              </a:rPr>
              <a:t>dnr</a:t>
            </a:r>
            <a:r>
              <a:rPr lang="en-US" sz="2000" b="1" dirty="0" smtClean="0">
                <a:solidFill>
                  <a:schemeClr val="accent4">
                    <a:lumMod val="10000"/>
                  </a:schemeClr>
                </a:solidFill>
                <a:effectLst/>
                <a:latin typeface="Calibri" pitchFamily="34" charset="0"/>
                <a:cs typeface="Calibri" pitchFamily="34" charset="0"/>
              </a:rPr>
              <a:t> guidance document </a:t>
            </a:r>
            <a:r>
              <a:rPr lang="en-US" sz="2000" b="1" dirty="0" err="1" smtClean="0">
                <a:solidFill>
                  <a:schemeClr val="accent4">
                    <a:lumMod val="10000"/>
                  </a:schemeClr>
                </a:solidFill>
                <a:effectLst/>
                <a:latin typeface="Calibri" pitchFamily="34" charset="0"/>
                <a:cs typeface="Calibri" pitchFamily="34" charset="0"/>
              </a:rPr>
              <a:t>env</a:t>
            </a:r>
            <a:r>
              <a:rPr lang="en-US" sz="2000" b="1" dirty="0" smtClean="0">
                <a:solidFill>
                  <a:schemeClr val="accent4">
                    <a:lumMod val="10000"/>
                  </a:schemeClr>
                </a:solidFill>
                <a:effectLst/>
                <a:latin typeface="Calibri" pitchFamily="34" charset="0"/>
                <a:cs typeface="Calibri" pitchFamily="34" charset="0"/>
              </a:rPr>
              <a:t>–gs-2018-01</a:t>
            </a:r>
            <a:endParaRPr lang="en-US" sz="2000" b="1" dirty="0">
              <a:solidFill>
                <a:schemeClr val="accent4">
                  <a:lumMod val="10000"/>
                </a:schemeClr>
              </a:solidFill>
              <a:effectLst/>
              <a:latin typeface="Calibri" pitchFamily="34" charset="0"/>
              <a:cs typeface="Calibri" pitchFamily="34" charset="0"/>
            </a:endParaRPr>
          </a:p>
        </p:txBody>
      </p:sp>
      <p:sp>
        <p:nvSpPr>
          <p:cNvPr id="6147" name="Rectangle 3"/>
          <p:cNvSpPr>
            <a:spLocks noGrp="1" noChangeArrowheads="1"/>
          </p:cNvSpPr>
          <p:nvPr>
            <p:ph idx="1"/>
          </p:nvPr>
        </p:nvSpPr>
        <p:spPr>
          <a:xfrm>
            <a:off x="232528" y="1524794"/>
            <a:ext cx="8305800" cy="4343400"/>
          </a:xfrm>
        </p:spPr>
        <p:txBody>
          <a:bodyPr>
            <a:normAutofit lnSpcReduction="100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2200" dirty="0">
              <a:solidFill>
                <a:schemeClr val="accent4">
                  <a:lumMod val="10000"/>
                </a:schemeClr>
              </a:solidFill>
              <a:latin typeface="Calibri" pitchFamily="34" charset="0"/>
              <a:cs typeface="Calibri" pitchFamily="34" charset="0"/>
            </a:endParaRPr>
          </a:p>
          <a:p>
            <a:pPr lvl="0"/>
            <a:r>
              <a:rPr lang="en-US" dirty="0"/>
              <a:t>Who is considered the generator of waste at:</a:t>
            </a:r>
            <a:endParaRPr lang="en-US" sz="1800" dirty="0"/>
          </a:p>
          <a:p>
            <a:pPr marL="0" indent="0">
              <a:buNone/>
            </a:pPr>
            <a:endParaRPr lang="en-US" sz="1800" dirty="0"/>
          </a:p>
          <a:p>
            <a:pPr lvl="1"/>
            <a:r>
              <a:rPr lang="en-US" dirty="0"/>
              <a:t>Vendor docks</a:t>
            </a:r>
            <a:endParaRPr lang="en-US" sz="1400" dirty="0"/>
          </a:p>
          <a:p>
            <a:pPr marL="0" indent="0">
              <a:buNone/>
            </a:pPr>
            <a:endParaRPr lang="en-US" sz="1800" dirty="0"/>
          </a:p>
          <a:p>
            <a:pPr lvl="1"/>
            <a:r>
              <a:rPr lang="en-US" dirty="0"/>
              <a:t>Operator docks</a:t>
            </a:r>
            <a:endParaRPr lang="en-US" sz="1400" dirty="0"/>
          </a:p>
          <a:p>
            <a:pPr marL="0" indent="0">
              <a:buNone/>
            </a:pPr>
            <a:endParaRPr lang="en-US" sz="1800" dirty="0"/>
          </a:p>
          <a:p>
            <a:pPr lvl="1"/>
            <a:r>
              <a:rPr lang="en-US" dirty="0"/>
              <a:t>Operator directed docks  (docks where operators have contracts with dock owners for offloading their boats)</a:t>
            </a:r>
            <a:endParaRPr lang="en-US" sz="1400" dirty="0"/>
          </a:p>
          <a:p>
            <a:endParaRPr lang="en-US" sz="1800" dirty="0"/>
          </a:p>
          <a:p>
            <a:pPr marL="0" indent="0" algn="just" eaLnBrk="0" hangingPunct="0">
              <a:buNone/>
              <a:defRPr/>
            </a:pPr>
            <a:endParaRPr lang="en-US" sz="2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smtClean="0">
              <a:solidFill>
                <a:schemeClr val="accent4">
                  <a:lumMod val="10000"/>
                </a:schemeClr>
              </a:solidFill>
              <a:latin typeface="Calibri" pitchFamily="34" charset="0"/>
              <a:cs typeface="Calibri" pitchFamily="34" charset="0"/>
            </a:endParaRPr>
          </a:p>
          <a:p>
            <a:pPr marL="0" indent="0" algn="just" eaLnBrk="0" hangingPunct="0">
              <a:buNone/>
              <a:defRPr/>
            </a:pPr>
            <a:endParaRPr lang="en-US" sz="3200"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19</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355558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rmAutofit fontScale="90000"/>
          </a:bodyPr>
          <a:lstStyle/>
          <a:p>
            <a:pPr algn="ctr" fontAlgn="auto">
              <a:spcAft>
                <a:spcPts val="0"/>
              </a:spcAft>
              <a:defRPr/>
            </a:pPr>
            <a:r>
              <a:rPr lang="en-US" sz="4000" b="1" dirty="0">
                <a:solidFill>
                  <a:schemeClr val="accent4">
                    <a:lumMod val="10000"/>
                  </a:schemeClr>
                </a:solidFill>
                <a:effectLst/>
                <a:latin typeface="Calibri" pitchFamily="34" charset="0"/>
                <a:cs typeface="Calibri" pitchFamily="34" charset="0"/>
              </a:rPr>
              <a:t>E&amp;P Waste Generator Responsibilities</a:t>
            </a:r>
          </a:p>
        </p:txBody>
      </p:sp>
      <p:sp>
        <p:nvSpPr>
          <p:cNvPr id="6147" name="Rectangle 3"/>
          <p:cNvSpPr>
            <a:spLocks noGrp="1" noChangeArrowheads="1"/>
          </p:cNvSpPr>
          <p:nvPr>
            <p:ph idx="1"/>
          </p:nvPr>
        </p:nvSpPr>
        <p:spPr>
          <a:xfrm>
            <a:off x="304800" y="1600200"/>
            <a:ext cx="8305800" cy="4343400"/>
          </a:xfrm>
        </p:spPr>
        <p:txBody>
          <a:bodyPr>
            <a:normAutofit fontScale="92500" lnSpcReduction="100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marL="365760" indent="-256032" algn="ctr" fontAlgn="auto">
              <a:spcAft>
                <a:spcPts val="0"/>
              </a:spcAft>
              <a:buFontTx/>
              <a:buNone/>
              <a:defRPr/>
            </a:pPr>
            <a:r>
              <a:rPr lang="en-US" sz="3200" b="1" dirty="0" smtClean="0">
                <a:solidFill>
                  <a:schemeClr val="accent4">
                    <a:lumMod val="10000"/>
                  </a:schemeClr>
                </a:solidFill>
                <a:latin typeface="Calibri" pitchFamily="34" charset="0"/>
                <a:cs typeface="Calibri" pitchFamily="34" charset="0"/>
              </a:rPr>
              <a:t>LAC 43:XIX.503</a:t>
            </a:r>
          </a:p>
          <a:p>
            <a:pPr marL="365760" indent="-256032" fontAlgn="auto">
              <a:spcAft>
                <a:spcPts val="0"/>
              </a:spcAft>
              <a:buFontTx/>
              <a:buNone/>
              <a:defRPr/>
            </a:pPr>
            <a:endParaRPr lang="en-US" sz="1800" b="1" dirty="0" smtClean="0">
              <a:solidFill>
                <a:schemeClr val="accent4">
                  <a:lumMod val="10000"/>
                </a:schemeClr>
              </a:solidFill>
              <a:latin typeface="Calibri" pitchFamily="34" charset="0"/>
              <a:cs typeface="Calibri" pitchFamily="34" charset="0"/>
            </a:endParaRPr>
          </a:p>
          <a:p>
            <a:pPr marL="0" indent="0" eaLnBrk="0" hangingPunct="0">
              <a:buNone/>
              <a:defRPr/>
            </a:pPr>
            <a:r>
              <a:rPr lang="en-US" sz="2400" b="1" u="sng" dirty="0" smtClean="0">
                <a:solidFill>
                  <a:schemeClr val="accent4">
                    <a:lumMod val="10000"/>
                  </a:schemeClr>
                </a:solidFill>
                <a:latin typeface="Calibri" pitchFamily="34" charset="0"/>
                <a:cs typeface="Calibri" pitchFamily="34" charset="0"/>
              </a:rPr>
              <a:t>LAC </a:t>
            </a:r>
            <a:r>
              <a:rPr lang="en-US" sz="2400" b="1" u="sng" dirty="0">
                <a:solidFill>
                  <a:schemeClr val="accent4">
                    <a:lumMod val="10000"/>
                  </a:schemeClr>
                </a:solidFill>
                <a:latin typeface="Calibri" pitchFamily="34" charset="0"/>
                <a:cs typeface="Calibri" pitchFamily="34" charset="0"/>
              </a:rPr>
              <a:t>43:XIX.503.D</a:t>
            </a:r>
          </a:p>
          <a:p>
            <a:pPr marL="0" indent="0" algn="just" eaLnBrk="0" hangingPunct="0">
              <a:buNone/>
              <a:defRPr/>
            </a:pPr>
            <a:r>
              <a:rPr lang="en-US" dirty="0">
                <a:solidFill>
                  <a:schemeClr val="accent4">
                    <a:lumMod val="10000"/>
                  </a:schemeClr>
                </a:solidFill>
                <a:latin typeface="Calibri" pitchFamily="34" charset="0"/>
                <a:cs typeface="Calibri" pitchFamily="34" charset="0"/>
              </a:rPr>
              <a:t>The generator is responsible for the proper handling and transportation of </a:t>
            </a:r>
            <a:r>
              <a:rPr lang="en-US" dirty="0" smtClean="0">
                <a:solidFill>
                  <a:schemeClr val="accent4">
                    <a:lumMod val="10000"/>
                  </a:schemeClr>
                </a:solidFill>
                <a:latin typeface="Calibri" pitchFamily="34" charset="0"/>
                <a:cs typeface="Calibri" pitchFamily="34" charset="0"/>
              </a:rPr>
              <a:t>E and P </a:t>
            </a:r>
            <a:r>
              <a:rPr lang="en-US" dirty="0">
                <a:solidFill>
                  <a:schemeClr val="accent4">
                    <a:lumMod val="10000"/>
                  </a:schemeClr>
                </a:solidFill>
                <a:latin typeface="Calibri" pitchFamily="34" charset="0"/>
                <a:cs typeface="Calibri" pitchFamily="34" charset="0"/>
              </a:rPr>
              <a:t>Waste taken offsite for storage, treatment, or disposal to assure its proper delivery to an approved commercial facility or transfer station or other approved storage, treatment or disposal facility.  Failure to properly transport and dispose of </a:t>
            </a:r>
            <a:r>
              <a:rPr lang="en-US" dirty="0" smtClean="0">
                <a:solidFill>
                  <a:schemeClr val="accent4">
                    <a:lumMod val="10000"/>
                  </a:schemeClr>
                </a:solidFill>
                <a:latin typeface="Calibri" pitchFamily="34" charset="0"/>
                <a:cs typeface="Calibri" pitchFamily="34" charset="0"/>
              </a:rPr>
              <a:t>E and P </a:t>
            </a:r>
            <a:r>
              <a:rPr lang="en-US" dirty="0">
                <a:solidFill>
                  <a:schemeClr val="accent4">
                    <a:lumMod val="10000"/>
                  </a:schemeClr>
                </a:solidFill>
                <a:latin typeface="Calibri" pitchFamily="34" charset="0"/>
                <a:cs typeface="Calibri" pitchFamily="34" charset="0"/>
              </a:rPr>
              <a:t>Waste shall subject the generator to penalties provided for in R.S. 30:18.  Each shipment must be documented as required by LAC </a:t>
            </a:r>
            <a:r>
              <a:rPr lang="en-US" dirty="0" smtClean="0">
                <a:solidFill>
                  <a:schemeClr val="accent4">
                    <a:lumMod val="10000"/>
                  </a:schemeClr>
                </a:solidFill>
                <a:latin typeface="Calibri" pitchFamily="34" charset="0"/>
                <a:cs typeface="Calibri" pitchFamily="34" charset="0"/>
              </a:rPr>
              <a:t>43:XIX.545 (Manifest System)</a:t>
            </a:r>
            <a:endParaRPr lang="en-US"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2</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4115827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rmAutofit/>
          </a:bodyPr>
          <a:lstStyle/>
          <a:p>
            <a:pPr algn="ctr" fontAlgn="auto">
              <a:spcAft>
                <a:spcPts val="0"/>
              </a:spcAft>
              <a:defRPr/>
            </a:pPr>
            <a:endParaRPr lang="en-US" sz="4000" dirty="0">
              <a:solidFill>
                <a:schemeClr val="accent4">
                  <a:lumMod val="10000"/>
                </a:schemeClr>
              </a:solidFill>
              <a:effectLst/>
              <a:latin typeface="Calibri" pitchFamily="34" charset="0"/>
              <a:cs typeface="Calibri" pitchFamily="34" charset="0"/>
            </a:endParaRPr>
          </a:p>
        </p:txBody>
      </p:sp>
      <p:pic>
        <p:nvPicPr>
          <p:cNvPr id="2" name="Content Placeholder 1"/>
          <p:cNvPicPr>
            <a:picLocks noGrp="1" noChangeAspect="1"/>
          </p:cNvPicPr>
          <p:nvPr>
            <p:ph idx="1"/>
          </p:nvPr>
        </p:nvPicPr>
        <p:blipFill>
          <a:blip r:embed="rId3"/>
          <a:stretch>
            <a:fillRect/>
          </a:stretch>
        </p:blipFill>
        <p:spPr>
          <a:xfrm>
            <a:off x="1371600" y="198958"/>
            <a:ext cx="6705599" cy="6430442"/>
          </a:xfrm>
          <a:prstGeom prst="rect">
            <a:avLst/>
          </a:prstGeom>
        </p:spPr>
      </p:pic>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20</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8077199" y="5757749"/>
            <a:ext cx="1066800" cy="1013460"/>
          </a:xfrm>
          <a:prstGeom prst="rect">
            <a:avLst/>
          </a:prstGeom>
          <a:noFill/>
          <a:ln w="9525">
            <a:noFill/>
            <a:miter lim="800000"/>
            <a:headEnd/>
            <a:tailEnd/>
          </a:ln>
        </p:spPr>
      </p:pic>
    </p:spTree>
    <p:extLst>
      <p:ext uri="{BB962C8B-B14F-4D97-AF65-F5344CB8AC3E}">
        <p14:creationId xmlns:p14="http://schemas.microsoft.com/office/powerpoint/2010/main" val="364790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715000" cy="685800"/>
          </a:xfrm>
        </p:spPr>
        <p:txBody>
          <a:bodyPr>
            <a:normAutofit/>
          </a:bodyPr>
          <a:lstStyle/>
          <a:p>
            <a:pPr algn="ctr"/>
            <a:r>
              <a:rPr lang="en-US" b="1" u="sng" dirty="0" smtClean="0"/>
              <a:t>Website</a:t>
            </a:r>
            <a:endParaRPr lang="en-US" b="1" u="sng" dirty="0"/>
          </a:p>
        </p:txBody>
      </p:sp>
      <p:sp>
        <p:nvSpPr>
          <p:cNvPr id="3" name="Slide Number Placeholder 2"/>
          <p:cNvSpPr>
            <a:spLocks noGrp="1"/>
          </p:cNvSpPr>
          <p:nvPr>
            <p:ph type="sldNum" sz="quarter" idx="12"/>
          </p:nvPr>
        </p:nvSpPr>
        <p:spPr>
          <a:xfrm>
            <a:off x="-31568" y="6384902"/>
            <a:ext cx="795746" cy="503578"/>
          </a:xfrm>
        </p:spPr>
        <p:txBody>
          <a:bodyPr/>
          <a:lstStyle/>
          <a:p>
            <a:pPr algn="l">
              <a:defRPr/>
            </a:pPr>
            <a:fld id="{25C6BFCA-DBC8-4CE4-833C-0DEBCAAD3C22}" type="slidenum">
              <a:rPr lang="en-US" smtClean="0">
                <a:solidFill>
                  <a:schemeClr val="bg1"/>
                </a:solidFill>
              </a:rPr>
              <a:pPr algn="l">
                <a:defRPr/>
              </a:pPr>
              <a:t>21</a:t>
            </a:fld>
            <a:endParaRPr lang="en-US" dirty="0">
              <a:solidFill>
                <a:schemeClr val="bg1"/>
              </a:solidFill>
            </a:endParaRPr>
          </a:p>
        </p:txBody>
      </p:sp>
      <p:pic>
        <p:nvPicPr>
          <p:cNvPr id="4"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001000" y="5695950"/>
            <a:ext cx="1143000" cy="1085850"/>
          </a:xfrm>
          <a:prstGeom prst="rect">
            <a:avLst/>
          </a:prstGeom>
          <a:noFill/>
          <a:ln w="9525">
            <a:noFill/>
            <a:miter lim="800000"/>
            <a:headEnd/>
            <a:tailEnd/>
          </a:ln>
        </p:spPr>
      </p:pic>
      <p:pic>
        <p:nvPicPr>
          <p:cNvPr id="5" name="Picture 2" descr="C:\Users\darylwi\Desktop\2017 LOGA Presentation\DNR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914400"/>
            <a:ext cx="7239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79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108" y="456073"/>
            <a:ext cx="5715000" cy="685800"/>
          </a:xfrm>
        </p:spPr>
        <p:txBody>
          <a:bodyPr>
            <a:normAutofit/>
          </a:bodyPr>
          <a:lstStyle/>
          <a:p>
            <a:pPr algn="ctr"/>
            <a:r>
              <a:rPr lang="en-US" b="1" u="sng" dirty="0" smtClean="0"/>
              <a:t>Website</a:t>
            </a:r>
            <a:endParaRPr lang="en-US" b="1" u="sng" dirty="0"/>
          </a:p>
        </p:txBody>
      </p:sp>
      <p:sp>
        <p:nvSpPr>
          <p:cNvPr id="3" name="Slide Number Placeholder 2"/>
          <p:cNvSpPr>
            <a:spLocks noGrp="1"/>
          </p:cNvSpPr>
          <p:nvPr>
            <p:ph type="sldNum" sz="quarter" idx="12"/>
          </p:nvPr>
        </p:nvSpPr>
        <p:spPr>
          <a:xfrm>
            <a:off x="4450608" y="3405892"/>
            <a:ext cx="795746" cy="503578"/>
          </a:xfrm>
        </p:spPr>
        <p:txBody>
          <a:bodyPr/>
          <a:lstStyle/>
          <a:p>
            <a:pPr>
              <a:defRPr/>
            </a:pPr>
            <a:endParaRPr lang="en-US" dirty="0"/>
          </a:p>
        </p:txBody>
      </p:sp>
      <p:pic>
        <p:nvPicPr>
          <p:cNvPr id="4"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153400" y="5916930"/>
            <a:ext cx="990600" cy="941070"/>
          </a:xfrm>
          <a:prstGeom prst="rect">
            <a:avLst/>
          </a:prstGeom>
          <a:noFill/>
          <a:ln w="9525">
            <a:noFill/>
            <a:miter lim="800000"/>
            <a:headEnd/>
            <a:tailEnd/>
          </a:ln>
        </p:spPr>
      </p:pic>
      <p:pic>
        <p:nvPicPr>
          <p:cNvPr id="2050" name="Picture 2" descr="C:\Users\darylwi\Desktop\2017 LOGA Presentation\DNR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90600"/>
            <a:ext cx="6781800" cy="55154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31" y="6334780"/>
            <a:ext cx="543739" cy="523220"/>
          </a:xfrm>
          <a:prstGeom prst="rect">
            <a:avLst/>
          </a:prstGeom>
        </p:spPr>
        <p:txBody>
          <a:bodyPr wrap="none">
            <a:spAutoFit/>
          </a:bodyPr>
          <a:lstStyle/>
          <a:p>
            <a:fld id="{25C6BFCA-DBC8-4CE4-833C-0DEBCAAD3C22}" type="slidenum">
              <a:rPr lang="en-US" sz="2800">
                <a:solidFill>
                  <a:schemeClr val="bg1"/>
                </a:solidFill>
              </a:rPr>
              <a:pPr/>
              <a:t>22</a:t>
            </a:fld>
            <a:endParaRPr lang="en-US" sz="2800" dirty="0">
              <a:solidFill>
                <a:schemeClr val="bg1"/>
              </a:solidFill>
            </a:endParaRPr>
          </a:p>
        </p:txBody>
      </p:sp>
    </p:spTree>
    <p:extLst>
      <p:ext uri="{BB962C8B-B14F-4D97-AF65-F5344CB8AC3E}">
        <p14:creationId xmlns:p14="http://schemas.microsoft.com/office/powerpoint/2010/main" val="3247685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5715000" cy="685800"/>
          </a:xfrm>
        </p:spPr>
        <p:txBody>
          <a:bodyPr>
            <a:normAutofit/>
          </a:bodyPr>
          <a:lstStyle/>
          <a:p>
            <a:pPr algn="ctr"/>
            <a:r>
              <a:rPr lang="en-US" b="1" u="sng" dirty="0" smtClean="0"/>
              <a:t>Website</a:t>
            </a:r>
            <a:endParaRPr lang="en-US" b="1" u="sng" dirty="0"/>
          </a:p>
        </p:txBody>
      </p:sp>
      <p:sp>
        <p:nvSpPr>
          <p:cNvPr id="3" name="Slide Number Placeholder 2"/>
          <p:cNvSpPr>
            <a:spLocks noGrp="1"/>
          </p:cNvSpPr>
          <p:nvPr>
            <p:ph type="sldNum" sz="quarter" idx="12"/>
          </p:nvPr>
        </p:nvSpPr>
        <p:spPr>
          <a:xfrm>
            <a:off x="-152400" y="6354422"/>
            <a:ext cx="795746" cy="503578"/>
          </a:xfrm>
        </p:spPr>
        <p:txBody>
          <a:bodyPr/>
          <a:lstStyle/>
          <a:p>
            <a:pPr algn="ctr">
              <a:defRPr/>
            </a:pPr>
            <a:fld id="{25C6BFCA-DBC8-4CE4-833C-0DEBCAAD3C22}" type="slidenum">
              <a:rPr lang="en-US" smtClean="0">
                <a:solidFill>
                  <a:schemeClr val="bg1"/>
                </a:solidFill>
              </a:rPr>
              <a:pPr algn="ctr">
                <a:defRPr/>
              </a:pPr>
              <a:t>23</a:t>
            </a:fld>
            <a:endParaRPr lang="en-US" dirty="0">
              <a:solidFill>
                <a:schemeClr val="bg1"/>
              </a:solidFill>
            </a:endParaRPr>
          </a:p>
        </p:txBody>
      </p:sp>
      <p:pic>
        <p:nvPicPr>
          <p:cNvPr id="4"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153400" y="5943600"/>
            <a:ext cx="990600" cy="914400"/>
          </a:xfrm>
          <a:prstGeom prst="rect">
            <a:avLst/>
          </a:prstGeom>
          <a:noFill/>
          <a:ln w="9525">
            <a:noFill/>
            <a:miter lim="800000"/>
            <a:headEnd/>
            <a:tailEnd/>
          </a:ln>
        </p:spPr>
      </p:pic>
      <p:pic>
        <p:nvPicPr>
          <p:cNvPr id="3074" name="Picture 2" descr="C:\Users\darylwi\Desktop\2017 LOGA Presentation\DNR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34291"/>
            <a:ext cx="6705600" cy="561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01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5715000" cy="685800"/>
          </a:xfrm>
        </p:spPr>
        <p:txBody>
          <a:bodyPr>
            <a:normAutofit/>
          </a:bodyPr>
          <a:lstStyle/>
          <a:p>
            <a:pPr algn="ctr"/>
            <a:r>
              <a:rPr lang="en-US" b="1" u="sng" dirty="0" smtClean="0"/>
              <a:t>Website</a:t>
            </a:r>
            <a:endParaRPr lang="en-US" b="1" u="sng" dirty="0"/>
          </a:p>
        </p:txBody>
      </p:sp>
      <p:sp>
        <p:nvSpPr>
          <p:cNvPr id="3" name="Slide Number Placeholder 2"/>
          <p:cNvSpPr>
            <a:spLocks noGrp="1"/>
          </p:cNvSpPr>
          <p:nvPr>
            <p:ph type="sldNum" sz="quarter" idx="12"/>
          </p:nvPr>
        </p:nvSpPr>
        <p:spPr>
          <a:xfrm>
            <a:off x="-152400" y="6386649"/>
            <a:ext cx="795746" cy="503578"/>
          </a:xfrm>
        </p:spPr>
        <p:txBody>
          <a:bodyPr/>
          <a:lstStyle/>
          <a:p>
            <a:pPr algn="ctr">
              <a:defRPr/>
            </a:pPr>
            <a:fld id="{25C6BFCA-DBC8-4CE4-833C-0DEBCAAD3C22}" type="slidenum">
              <a:rPr lang="en-US" smtClean="0">
                <a:solidFill>
                  <a:schemeClr val="bg1"/>
                </a:solidFill>
              </a:rPr>
              <a:pPr algn="ctr">
                <a:defRPr/>
              </a:pPr>
              <a:t>24</a:t>
            </a:fld>
            <a:endParaRPr lang="en-US" dirty="0">
              <a:solidFill>
                <a:schemeClr val="bg1"/>
              </a:solidFill>
            </a:endParaRPr>
          </a:p>
        </p:txBody>
      </p:sp>
      <p:pic>
        <p:nvPicPr>
          <p:cNvPr id="4"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153400" y="5867400"/>
            <a:ext cx="990600" cy="990600"/>
          </a:xfrm>
          <a:prstGeom prst="rect">
            <a:avLst/>
          </a:prstGeom>
          <a:noFill/>
          <a:ln w="9525">
            <a:noFill/>
            <a:miter lim="800000"/>
            <a:headEnd/>
            <a:tailEnd/>
          </a:ln>
        </p:spPr>
      </p:pic>
      <p:pic>
        <p:nvPicPr>
          <p:cNvPr id="4098" name="Picture 2" descr="C:\Users\darylwi\Desktop\2017 LOGA Presentation\DNR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90600"/>
            <a:ext cx="6629400" cy="568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87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715000" cy="685800"/>
          </a:xfrm>
        </p:spPr>
        <p:txBody>
          <a:bodyPr>
            <a:normAutofit/>
          </a:bodyPr>
          <a:lstStyle/>
          <a:p>
            <a:pPr algn="ctr"/>
            <a:r>
              <a:rPr lang="en-US" b="1" u="sng" dirty="0" smtClean="0"/>
              <a:t>website</a:t>
            </a:r>
            <a:endParaRPr lang="en-US" b="1" u="sng" dirty="0"/>
          </a:p>
        </p:txBody>
      </p:sp>
      <p:sp>
        <p:nvSpPr>
          <p:cNvPr id="3" name="Slide Number Placeholder 2"/>
          <p:cNvSpPr>
            <a:spLocks noGrp="1"/>
          </p:cNvSpPr>
          <p:nvPr>
            <p:ph type="sldNum" sz="quarter" idx="12"/>
          </p:nvPr>
        </p:nvSpPr>
        <p:spPr>
          <a:xfrm>
            <a:off x="-152400" y="6400800"/>
            <a:ext cx="795746" cy="503578"/>
          </a:xfrm>
        </p:spPr>
        <p:txBody>
          <a:bodyPr/>
          <a:lstStyle/>
          <a:p>
            <a:pPr algn="ctr">
              <a:defRPr/>
            </a:pPr>
            <a:r>
              <a:rPr lang="en-US" dirty="0" smtClean="0">
                <a:solidFill>
                  <a:schemeClr val="bg1"/>
                </a:solidFill>
              </a:rPr>
              <a:t>25</a:t>
            </a:r>
            <a:endParaRPr lang="en-US" dirty="0">
              <a:solidFill>
                <a:schemeClr val="bg1"/>
              </a:solidFill>
            </a:endParaRPr>
          </a:p>
        </p:txBody>
      </p:sp>
      <p:pic>
        <p:nvPicPr>
          <p:cNvPr id="4" name="Picture 6"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153400" y="5943600"/>
            <a:ext cx="990600" cy="914400"/>
          </a:xfrm>
          <a:prstGeom prst="rect">
            <a:avLst/>
          </a:prstGeom>
          <a:noFill/>
          <a:ln w="9525">
            <a:noFill/>
            <a:miter lim="800000"/>
            <a:headEnd/>
            <a:tailEnd/>
          </a:ln>
        </p:spPr>
      </p:pic>
      <p:pic>
        <p:nvPicPr>
          <p:cNvPr id="5122" name="Picture 2" descr="C:\Users\darylwi\Desktop\2017 LOGA Presentation\DNR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65132"/>
            <a:ext cx="6629400" cy="575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6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4600" y="1181894"/>
            <a:ext cx="5715000" cy="914400"/>
          </a:xfrm>
        </p:spPr>
        <p:txBody>
          <a:bodyPr/>
          <a:lstStyle/>
          <a:p>
            <a:pPr fontAlgn="auto">
              <a:spcAft>
                <a:spcPts val="0"/>
              </a:spcAft>
              <a:defRPr/>
            </a:pPr>
            <a:r>
              <a:rPr lang="en-US" sz="3600" b="1" dirty="0" smtClean="0">
                <a:solidFill>
                  <a:schemeClr val="accent4">
                    <a:lumMod val="10000"/>
                  </a:schemeClr>
                </a:solidFill>
                <a:effectLst/>
                <a:latin typeface="Calibri" pitchFamily="34" charset="0"/>
                <a:cs typeface="Calibri" pitchFamily="34" charset="0"/>
              </a:rPr>
              <a:t>E&amp;P Waste Definition</a:t>
            </a:r>
          </a:p>
        </p:txBody>
      </p:sp>
      <p:sp>
        <p:nvSpPr>
          <p:cNvPr id="3075" name="Rectangle 3"/>
          <p:cNvSpPr>
            <a:spLocks noGrp="1" noChangeArrowheads="1"/>
          </p:cNvSpPr>
          <p:nvPr>
            <p:ph idx="1"/>
          </p:nvPr>
        </p:nvSpPr>
        <p:spPr>
          <a:xfrm>
            <a:off x="228600" y="1828800"/>
            <a:ext cx="8686800" cy="3505200"/>
          </a:xfrm>
        </p:spPr>
        <p:txBody>
          <a:bodyPr>
            <a:normAutofit/>
          </a:bodyPr>
          <a:lstStyle/>
          <a:p>
            <a:pPr marL="365760" indent="-256032" algn="ctr" fontAlgn="auto">
              <a:lnSpc>
                <a:spcPct val="80000"/>
              </a:lnSpc>
              <a:spcAft>
                <a:spcPts val="0"/>
              </a:spcAft>
              <a:buFontTx/>
              <a:buNone/>
              <a:defRPr/>
            </a:pPr>
            <a:r>
              <a:rPr lang="en-US" sz="3200" b="1" dirty="0" smtClean="0">
                <a:solidFill>
                  <a:schemeClr val="accent4">
                    <a:lumMod val="10000"/>
                  </a:schemeClr>
                </a:solidFill>
                <a:latin typeface="Calibri" pitchFamily="34" charset="0"/>
                <a:cs typeface="Calibri" pitchFamily="34" charset="0"/>
              </a:rPr>
              <a:t>LAC </a:t>
            </a:r>
            <a:r>
              <a:rPr lang="en-US" sz="3200" b="1" dirty="0">
                <a:solidFill>
                  <a:schemeClr val="accent4">
                    <a:lumMod val="10000"/>
                  </a:schemeClr>
                </a:solidFill>
                <a:latin typeface="Calibri" pitchFamily="34" charset="0"/>
                <a:cs typeface="Calibri" pitchFamily="34" charset="0"/>
              </a:rPr>
              <a:t>43:XIX.501</a:t>
            </a:r>
            <a:endParaRPr lang="en-US" sz="3200" b="1" u="sng" dirty="0" smtClean="0">
              <a:solidFill>
                <a:schemeClr val="accent4">
                  <a:lumMod val="10000"/>
                </a:schemeClr>
              </a:solidFill>
              <a:latin typeface="Calibri" pitchFamily="34" charset="0"/>
              <a:cs typeface="Calibri" pitchFamily="34" charset="0"/>
            </a:endParaRPr>
          </a:p>
          <a:p>
            <a:pPr marL="365760" indent="-256032" fontAlgn="auto">
              <a:lnSpc>
                <a:spcPct val="80000"/>
              </a:lnSpc>
              <a:spcAft>
                <a:spcPts val="0"/>
              </a:spcAft>
              <a:buFontTx/>
              <a:buNone/>
              <a:defRPr/>
            </a:pPr>
            <a:endParaRPr lang="en-US" sz="2800" dirty="0" smtClean="0">
              <a:solidFill>
                <a:schemeClr val="accent4">
                  <a:lumMod val="10000"/>
                </a:schemeClr>
              </a:solidFill>
              <a:latin typeface="Calibri" pitchFamily="34" charset="0"/>
              <a:cs typeface="Calibri" pitchFamily="34" charset="0"/>
            </a:endParaRPr>
          </a:p>
          <a:p>
            <a:pPr marL="365760" indent="-256032" fontAlgn="auto">
              <a:lnSpc>
                <a:spcPct val="80000"/>
              </a:lnSpc>
              <a:spcAft>
                <a:spcPts val="0"/>
              </a:spcAft>
              <a:buFontTx/>
              <a:buNone/>
              <a:defRPr/>
            </a:pPr>
            <a:r>
              <a:rPr lang="en-US" sz="2800" dirty="0">
                <a:solidFill>
                  <a:schemeClr val="accent4">
                    <a:lumMod val="10000"/>
                  </a:schemeClr>
                </a:solidFill>
                <a:latin typeface="Calibri" pitchFamily="34" charset="0"/>
                <a:cs typeface="Calibri" pitchFamily="34" charset="0"/>
              </a:rPr>
              <a:t>	</a:t>
            </a:r>
            <a:r>
              <a:rPr lang="en-US" sz="2800" b="1" dirty="0" smtClean="0">
                <a:solidFill>
                  <a:schemeClr val="accent4">
                    <a:lumMod val="10000"/>
                  </a:schemeClr>
                </a:solidFill>
                <a:latin typeface="Calibri" pitchFamily="34" charset="0"/>
                <a:cs typeface="Calibri" pitchFamily="34" charset="0"/>
              </a:rPr>
              <a:t>Drilling wastes, salt water, and other wastes associated with the exploration, development, or production of crude oil or natural gas wells and which is not regulated by the provisions of, and, therefore, exempt from the Louisiana Hazardous Waste Regulations and the Federal Resource Conservation and Recovery Act, as amended.</a:t>
            </a:r>
            <a:endParaRPr lang="en-US" sz="2800" b="1" dirty="0" smtClean="0"/>
          </a:p>
        </p:txBody>
      </p:sp>
      <p:sp>
        <p:nvSpPr>
          <p:cNvPr id="6" name="Slide Number Placeholder 5"/>
          <p:cNvSpPr>
            <a:spLocks noGrp="1"/>
          </p:cNvSpPr>
          <p:nvPr>
            <p:ph type="sldNum" sz="quarter" idx="12"/>
          </p:nvPr>
        </p:nvSpPr>
        <p:spPr>
          <a:xfrm>
            <a:off x="0" y="6400800"/>
            <a:ext cx="393700" cy="476250"/>
          </a:xfrm>
        </p:spPr>
        <p:txBody>
          <a:bodyPr/>
          <a:lstStyle/>
          <a:p>
            <a:pPr algn="ctr">
              <a:defRPr/>
            </a:pPr>
            <a:fld id="{79DD8069-0737-47CA-8D98-496D1C6C1631}" type="slidenum">
              <a:rPr lang="en-US" b="1">
                <a:solidFill>
                  <a:schemeClr val="bg1"/>
                </a:solidFill>
                <a:latin typeface="Calibri Light" pitchFamily="34" charset="0"/>
                <a:cs typeface="Calibri" pitchFamily="34" charset="0"/>
              </a:rPr>
              <a:pPr algn="ctr">
                <a:defRPr/>
              </a:pPr>
              <a:t>3</a:t>
            </a:fld>
            <a:endParaRPr lang="en-US" b="1" dirty="0">
              <a:solidFill>
                <a:schemeClr val="bg1"/>
              </a:solidFill>
              <a:latin typeface="Calibri Light" pitchFamily="34" charset="0"/>
              <a:cs typeface="Calibri" pitchFamily="34" charset="0"/>
            </a:endParaRPr>
          </a:p>
        </p:txBody>
      </p:sp>
      <p:pic>
        <p:nvPicPr>
          <p:cNvPr id="20484"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620000" y="1588"/>
            <a:ext cx="1524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67000" y="720002"/>
            <a:ext cx="4038600" cy="868363"/>
          </a:xfrm>
        </p:spPr>
        <p:txBody>
          <a:bodyPr/>
          <a:lstStyle/>
          <a:p>
            <a:pPr fontAlgn="auto">
              <a:spcAft>
                <a:spcPts val="0"/>
              </a:spcAft>
              <a:defRPr/>
            </a:pPr>
            <a:r>
              <a:rPr lang="en-US" sz="4000" dirty="0" smtClean="0">
                <a:solidFill>
                  <a:schemeClr val="accent4">
                    <a:lumMod val="10000"/>
                  </a:schemeClr>
                </a:solidFill>
                <a:effectLst/>
                <a:latin typeface="Calibri" pitchFamily="34" charset="0"/>
                <a:cs typeface="Calibri" pitchFamily="34" charset="0"/>
              </a:rPr>
              <a:t>  </a:t>
            </a:r>
            <a:r>
              <a:rPr lang="en-US" sz="4000" b="1" dirty="0" smtClean="0">
                <a:solidFill>
                  <a:schemeClr val="accent4">
                    <a:lumMod val="10000"/>
                  </a:schemeClr>
                </a:solidFill>
                <a:effectLst/>
                <a:latin typeface="Calibri" pitchFamily="34" charset="0"/>
                <a:cs typeface="Calibri" pitchFamily="34" charset="0"/>
              </a:rPr>
              <a:t>LAC 43:XIX.501</a:t>
            </a:r>
          </a:p>
        </p:txBody>
      </p:sp>
      <p:sp>
        <p:nvSpPr>
          <p:cNvPr id="18435" name="Rectangle 3"/>
          <p:cNvSpPr>
            <a:spLocks noGrp="1" noChangeArrowheads="1"/>
          </p:cNvSpPr>
          <p:nvPr>
            <p:ph idx="1"/>
          </p:nvPr>
        </p:nvSpPr>
        <p:spPr>
          <a:xfrm>
            <a:off x="228600" y="1219200"/>
            <a:ext cx="8534400" cy="4419600"/>
          </a:xfrm>
        </p:spPr>
        <p:txBody>
          <a:bodyPr>
            <a:normAutofit fontScale="77500" lnSpcReduction="20000"/>
          </a:bodyPr>
          <a:lstStyle/>
          <a:p>
            <a:pPr marL="365760" indent="-256032" algn="ctr" fontAlgn="auto">
              <a:spcAft>
                <a:spcPts val="0"/>
              </a:spcAft>
              <a:buFontTx/>
              <a:buNone/>
              <a:defRPr/>
            </a:pPr>
            <a:r>
              <a:rPr lang="en-US" sz="2400" b="1" dirty="0" smtClean="0">
                <a:solidFill>
                  <a:schemeClr val="accent4">
                    <a:lumMod val="10000"/>
                  </a:schemeClr>
                </a:solidFill>
                <a:latin typeface="Calibri" pitchFamily="34" charset="0"/>
                <a:cs typeface="Calibri" pitchFamily="34" charset="0"/>
              </a:rPr>
              <a:t> DNR Disposal Facility Definitions</a:t>
            </a:r>
          </a:p>
          <a:p>
            <a:pPr marL="365760" indent="-256032" fontAlgn="auto">
              <a:spcAft>
                <a:spcPts val="0"/>
              </a:spcAft>
              <a:buFontTx/>
              <a:buNone/>
              <a:defRPr/>
            </a:pPr>
            <a:endParaRPr lang="en-US" sz="1600" dirty="0" smtClean="0">
              <a:solidFill>
                <a:schemeClr val="accent4">
                  <a:lumMod val="10000"/>
                </a:schemeClr>
              </a:solidFill>
              <a:latin typeface="Calibri" pitchFamily="34" charset="0"/>
              <a:cs typeface="Calibri" pitchFamily="34" charset="0"/>
            </a:endParaRPr>
          </a:p>
          <a:p>
            <a:pPr marL="365760" indent="-256032" fontAlgn="auto">
              <a:spcAft>
                <a:spcPts val="0"/>
              </a:spcAft>
              <a:buClrTx/>
              <a:buFont typeface="Wingdings" pitchFamily="2" charset="2"/>
              <a:buChar char="Ø"/>
              <a:defRPr/>
            </a:pPr>
            <a:r>
              <a:rPr lang="en-US" sz="1900" b="1" u="sng" dirty="0" smtClean="0">
                <a:solidFill>
                  <a:schemeClr val="accent4">
                    <a:lumMod val="10000"/>
                  </a:schemeClr>
                </a:solidFill>
                <a:latin typeface="Calibri" pitchFamily="34" charset="0"/>
                <a:cs typeface="Calibri" pitchFamily="34" charset="0"/>
              </a:rPr>
              <a:t>Commercial Facility</a:t>
            </a:r>
            <a:r>
              <a:rPr lang="en-US" sz="1900" b="1" dirty="0" smtClean="0">
                <a:solidFill>
                  <a:schemeClr val="accent4">
                    <a:lumMod val="10000"/>
                  </a:schemeClr>
                </a:solidFill>
                <a:latin typeface="Calibri" pitchFamily="34" charset="0"/>
                <a:cs typeface="Calibri" pitchFamily="34" charset="0"/>
              </a:rPr>
              <a:t> </a:t>
            </a:r>
            <a:r>
              <a:rPr lang="en-US" sz="1900" dirty="0" smtClean="0">
                <a:solidFill>
                  <a:schemeClr val="accent4">
                    <a:lumMod val="10000"/>
                  </a:schemeClr>
                </a:solidFill>
                <a:latin typeface="Calibri" pitchFamily="34" charset="0"/>
                <a:cs typeface="Calibri" pitchFamily="34" charset="0"/>
              </a:rPr>
              <a:t>is defined, in part, as “a legally permitted E&amp;P Waste storage, treatment and/or disposal facility which receives, treats, reclaims, stores, and/or disposes of E&amp;P Waste for a fee or other consideration.”</a:t>
            </a:r>
          </a:p>
          <a:p>
            <a:pPr marL="365760" indent="-256032" fontAlgn="auto">
              <a:spcAft>
                <a:spcPts val="0"/>
              </a:spcAft>
              <a:buClrTx/>
              <a:buFont typeface="Wingdings" pitchFamily="2" charset="2"/>
              <a:buChar char="Ø"/>
              <a:defRPr/>
            </a:pPr>
            <a:r>
              <a:rPr lang="en-US" sz="1900" b="1" u="sng" dirty="0" smtClean="0">
                <a:solidFill>
                  <a:schemeClr val="accent4">
                    <a:lumMod val="10000"/>
                  </a:schemeClr>
                </a:solidFill>
                <a:latin typeface="Calibri" pitchFamily="34" charset="0"/>
                <a:cs typeface="Calibri" pitchFamily="34" charset="0"/>
              </a:rPr>
              <a:t>Transfer Station</a:t>
            </a:r>
            <a:r>
              <a:rPr lang="en-US" sz="1900" b="1" dirty="0" smtClean="0">
                <a:solidFill>
                  <a:schemeClr val="accent4">
                    <a:lumMod val="10000"/>
                  </a:schemeClr>
                </a:solidFill>
                <a:latin typeface="Calibri" pitchFamily="34" charset="0"/>
                <a:cs typeface="Calibri" pitchFamily="34" charset="0"/>
              </a:rPr>
              <a:t> </a:t>
            </a:r>
            <a:r>
              <a:rPr lang="en-US" sz="1900" dirty="0" smtClean="0">
                <a:solidFill>
                  <a:schemeClr val="accent4">
                    <a:lumMod val="10000"/>
                  </a:schemeClr>
                </a:solidFill>
                <a:latin typeface="Calibri" pitchFamily="34" charset="0"/>
                <a:cs typeface="Calibri" pitchFamily="34" charset="0"/>
              </a:rPr>
              <a:t>is defined as “an E&amp;P Waste receiving and storage facility, located offsite, but operated at an approved location in conjunction with a permitted commercial facility, which is used for temporary storage of manifested E&amp;P Waste for a period of 30 days or less.”</a:t>
            </a:r>
          </a:p>
          <a:p>
            <a:pPr marL="365760" indent="-256032" fontAlgn="auto">
              <a:spcAft>
                <a:spcPts val="0"/>
              </a:spcAft>
              <a:buClrTx/>
              <a:buFont typeface="Wingdings" pitchFamily="2" charset="2"/>
              <a:buChar char="Ø"/>
              <a:defRPr/>
            </a:pPr>
            <a:r>
              <a:rPr lang="en-US" sz="1900" b="1" u="sng" dirty="0" smtClean="0">
                <a:solidFill>
                  <a:schemeClr val="accent4">
                    <a:lumMod val="10000"/>
                  </a:schemeClr>
                </a:solidFill>
                <a:latin typeface="Calibri" pitchFamily="34" charset="0"/>
                <a:cs typeface="Calibri" pitchFamily="34" charset="0"/>
              </a:rPr>
              <a:t>Generator</a:t>
            </a:r>
            <a:r>
              <a:rPr lang="en-US" sz="1900" dirty="0" smtClean="0">
                <a:solidFill>
                  <a:schemeClr val="accent4">
                    <a:lumMod val="10000"/>
                  </a:schemeClr>
                </a:solidFill>
                <a:latin typeface="Calibri" pitchFamily="34" charset="0"/>
                <a:cs typeface="Calibri" pitchFamily="34" charset="0"/>
              </a:rPr>
              <a:t> is defined as “any person or entity who generates or causes to be generated any E&amp;P Waste.”</a:t>
            </a:r>
          </a:p>
          <a:p>
            <a:pPr marL="365760" indent="-256032" fontAlgn="auto">
              <a:spcAft>
                <a:spcPts val="0"/>
              </a:spcAft>
              <a:buClrTx/>
              <a:buFont typeface="Wingdings" pitchFamily="2" charset="2"/>
              <a:buChar char="Ø"/>
              <a:defRPr/>
            </a:pPr>
            <a:r>
              <a:rPr lang="en-US" sz="1900" b="1" u="sng" dirty="0" smtClean="0">
                <a:solidFill>
                  <a:schemeClr val="accent4">
                    <a:lumMod val="10000"/>
                  </a:schemeClr>
                </a:solidFill>
                <a:latin typeface="Calibri" pitchFamily="34" charset="0"/>
                <a:cs typeface="Calibri" pitchFamily="34" charset="0"/>
              </a:rPr>
              <a:t>Residual</a:t>
            </a:r>
            <a:r>
              <a:rPr lang="en-US" sz="1900" dirty="0">
                <a:solidFill>
                  <a:schemeClr val="accent4">
                    <a:lumMod val="10000"/>
                  </a:schemeClr>
                </a:solidFill>
                <a:latin typeface="Calibri" pitchFamily="34" charset="0"/>
                <a:cs typeface="Calibri" pitchFamily="34" charset="0"/>
              </a:rPr>
              <a:t> </a:t>
            </a:r>
            <a:r>
              <a:rPr lang="en-US" sz="1900" dirty="0" smtClean="0">
                <a:solidFill>
                  <a:schemeClr val="accent4">
                    <a:lumMod val="10000"/>
                  </a:schemeClr>
                </a:solidFill>
                <a:latin typeface="Calibri" pitchFamily="34" charset="0"/>
                <a:cs typeface="Calibri" pitchFamily="34" charset="0"/>
              </a:rPr>
              <a:t>is defined as the de-</a:t>
            </a:r>
            <a:r>
              <a:rPr lang="en-US" sz="1900" dirty="0" err="1" smtClean="0">
                <a:solidFill>
                  <a:schemeClr val="accent4">
                    <a:lumMod val="10000"/>
                  </a:schemeClr>
                </a:solidFill>
                <a:latin typeface="Calibri" pitchFamily="34" charset="0"/>
                <a:cs typeface="Calibri" pitchFamily="34" charset="0"/>
              </a:rPr>
              <a:t>minimis</a:t>
            </a:r>
            <a:r>
              <a:rPr lang="en-US" sz="1900" dirty="0" smtClean="0">
                <a:solidFill>
                  <a:schemeClr val="accent4">
                    <a:lumMod val="10000"/>
                  </a:schemeClr>
                </a:solidFill>
                <a:latin typeface="Calibri" pitchFamily="34" charset="0"/>
                <a:cs typeface="Calibri" pitchFamily="34" charset="0"/>
              </a:rPr>
              <a:t> quantity of E&amp;P waste remaining in a container after offloading, using practices commonly employed to remove materials from that type of container (pouring, pumping, and aspirating) and amounting to no more than one inch of residue remaining on the bottom, or no more than three percent by weight of the total capacity of the container if the container is less than or equal to 110 gallons in size, or no more than 3% by weight of the total capacity of the container if the container is greater than 110 gallons in size. </a:t>
            </a:r>
            <a:endParaRPr lang="en-US" sz="1900" u="sng" dirty="0" smtClean="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114300" y="6381750"/>
            <a:ext cx="685800" cy="476250"/>
          </a:xfrm>
        </p:spPr>
        <p:txBody>
          <a:bodyPr/>
          <a:lstStyle/>
          <a:p>
            <a:pPr algn="ctr">
              <a:defRPr/>
            </a:pPr>
            <a:fld id="{C4807281-EDCD-4B82-9B6E-50EAE8B2589D}" type="slidenum">
              <a:rPr lang="en-US" b="1">
                <a:solidFill>
                  <a:schemeClr val="bg1"/>
                </a:solidFill>
                <a:latin typeface="Calibri Light" pitchFamily="34" charset="0"/>
                <a:cs typeface="Calibri" pitchFamily="34" charset="0"/>
              </a:rPr>
              <a:pPr algn="ctr">
                <a:defRPr/>
              </a:pPr>
              <a:t>4</a:t>
            </a:fld>
            <a:endParaRPr lang="en-US" b="1" dirty="0">
              <a:solidFill>
                <a:schemeClr val="bg1"/>
              </a:solidFill>
              <a:latin typeface="Calibri Light" pitchFamily="34" charset="0"/>
              <a:cs typeface="Calibri" pitchFamily="34" charset="0"/>
            </a:endParaRPr>
          </a:p>
        </p:txBody>
      </p:sp>
      <p:pic>
        <p:nvPicPr>
          <p:cNvPr id="25604"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63989" y="5800541"/>
            <a:ext cx="1143000" cy="1020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Intra-office guidance statement</a:t>
            </a:r>
            <a:br>
              <a:rPr lang="en-US" sz="2400" b="1" dirty="0" smtClean="0"/>
            </a:br>
            <a:r>
              <a:rPr lang="en-US" sz="2400" b="1" dirty="0" smtClean="0"/>
              <a:t>ENV-gs-2018-01</a:t>
            </a:r>
            <a:endParaRPr lang="en-US" sz="2400" b="1" dirty="0"/>
          </a:p>
        </p:txBody>
      </p:sp>
      <p:pic>
        <p:nvPicPr>
          <p:cNvPr id="5" name="Content Placeholder 4"/>
          <p:cNvPicPr>
            <a:picLocks noGrp="1" noChangeAspect="1"/>
          </p:cNvPicPr>
          <p:nvPr>
            <p:ph idx="1"/>
          </p:nvPr>
        </p:nvPicPr>
        <p:blipFill>
          <a:blip r:embed="rId2"/>
          <a:stretch>
            <a:fillRect/>
          </a:stretch>
        </p:blipFill>
        <p:spPr>
          <a:xfrm>
            <a:off x="196440" y="1623832"/>
            <a:ext cx="4495800" cy="5234168"/>
          </a:xfrm>
          <a:prstGeom prst="rect">
            <a:avLst/>
          </a:prstGeom>
        </p:spPr>
      </p:pic>
      <p:sp>
        <p:nvSpPr>
          <p:cNvPr id="4" name="Slide Number Placeholder 3"/>
          <p:cNvSpPr>
            <a:spLocks noGrp="1"/>
          </p:cNvSpPr>
          <p:nvPr>
            <p:ph type="sldNum" sz="quarter" idx="12"/>
          </p:nvPr>
        </p:nvSpPr>
        <p:spPr>
          <a:xfrm>
            <a:off x="-533400" y="6354422"/>
            <a:ext cx="795746" cy="503578"/>
          </a:xfrm>
        </p:spPr>
        <p:txBody>
          <a:bodyPr/>
          <a:lstStyle/>
          <a:p>
            <a:pPr>
              <a:defRPr/>
            </a:pPr>
            <a:fld id="{A42DEB09-3A39-46E3-83F5-A44260E01496}" type="slidenum">
              <a:rPr lang="en-US" smtClean="0">
                <a:solidFill>
                  <a:schemeClr val="bg1"/>
                </a:solidFill>
              </a:rPr>
              <a:pPr>
                <a:defRPr/>
              </a:pPr>
              <a:t>5</a:t>
            </a:fld>
            <a:endParaRPr lang="en-US" dirty="0">
              <a:solidFill>
                <a:schemeClr val="bg1"/>
              </a:solidFill>
            </a:endParaRPr>
          </a:p>
        </p:txBody>
      </p:sp>
      <p:pic>
        <p:nvPicPr>
          <p:cNvPr id="9" name="Content Placeholder 4"/>
          <p:cNvPicPr>
            <a:picLocks noChangeAspect="1"/>
          </p:cNvPicPr>
          <p:nvPr/>
        </p:nvPicPr>
        <p:blipFill>
          <a:blip r:embed="rId3"/>
          <a:stretch>
            <a:fillRect/>
          </a:stretch>
        </p:blipFill>
        <p:spPr>
          <a:xfrm>
            <a:off x="4692240" y="1623832"/>
            <a:ext cx="4146960" cy="5234168"/>
          </a:xfrm>
          <a:prstGeom prst="rect">
            <a:avLst/>
          </a:prstGeom>
        </p:spPr>
      </p:pic>
      <p:pic>
        <p:nvPicPr>
          <p:cNvPr id="10" name="Picture 4" descr="DNRCON.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7908543" y="76200"/>
            <a:ext cx="1066800" cy="1013460"/>
          </a:xfrm>
          <a:prstGeom prst="rect">
            <a:avLst/>
          </a:prstGeom>
          <a:noFill/>
          <a:ln w="9525">
            <a:noFill/>
            <a:miter lim="800000"/>
            <a:headEnd/>
            <a:tailEnd/>
          </a:ln>
        </p:spPr>
      </p:pic>
    </p:spTree>
    <p:extLst>
      <p:ext uri="{BB962C8B-B14F-4D97-AF65-F5344CB8AC3E}">
        <p14:creationId xmlns:p14="http://schemas.microsoft.com/office/powerpoint/2010/main" val="25716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rmAutofit fontScale="90000"/>
          </a:bodyPr>
          <a:lstStyle/>
          <a:p>
            <a:pPr algn="ctr" fontAlgn="auto">
              <a:spcAft>
                <a:spcPts val="0"/>
              </a:spcAft>
              <a:defRPr/>
            </a:pPr>
            <a:r>
              <a:rPr lang="en-US" sz="4000" b="1" dirty="0">
                <a:solidFill>
                  <a:schemeClr val="accent4">
                    <a:lumMod val="10000"/>
                  </a:schemeClr>
                </a:solidFill>
                <a:effectLst/>
                <a:latin typeface="Calibri" pitchFamily="34" charset="0"/>
                <a:cs typeface="Calibri" pitchFamily="34" charset="0"/>
              </a:rPr>
              <a:t>E&amp;P Waste Generator Responsibilities</a:t>
            </a:r>
          </a:p>
        </p:txBody>
      </p:sp>
      <p:sp>
        <p:nvSpPr>
          <p:cNvPr id="6147" name="Rectangle 3"/>
          <p:cNvSpPr>
            <a:spLocks noGrp="1" noChangeArrowheads="1"/>
          </p:cNvSpPr>
          <p:nvPr>
            <p:ph idx="1"/>
          </p:nvPr>
        </p:nvSpPr>
        <p:spPr>
          <a:xfrm>
            <a:off x="304800" y="1600200"/>
            <a:ext cx="8305800" cy="4343400"/>
          </a:xfrm>
        </p:spPr>
        <p:txBody>
          <a:bodyPr>
            <a:normAutofit fontScale="92500" lnSpcReduction="100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marL="365760" indent="-256032" algn="ctr" fontAlgn="auto">
              <a:spcAft>
                <a:spcPts val="0"/>
              </a:spcAft>
              <a:buFontTx/>
              <a:buNone/>
              <a:defRPr/>
            </a:pPr>
            <a:r>
              <a:rPr lang="en-US" sz="3200" b="1" dirty="0" smtClean="0">
                <a:solidFill>
                  <a:schemeClr val="accent4">
                    <a:lumMod val="10000"/>
                  </a:schemeClr>
                </a:solidFill>
                <a:latin typeface="Calibri" pitchFamily="34" charset="0"/>
                <a:cs typeface="Calibri" pitchFamily="34" charset="0"/>
              </a:rPr>
              <a:t>LAC 43:XIX.503</a:t>
            </a:r>
          </a:p>
          <a:p>
            <a:pPr marL="365760" indent="-256032" fontAlgn="auto">
              <a:spcAft>
                <a:spcPts val="0"/>
              </a:spcAft>
              <a:buFontTx/>
              <a:buNone/>
              <a:defRPr/>
            </a:pPr>
            <a:endParaRPr lang="en-US" sz="1800" b="1" dirty="0" smtClean="0">
              <a:solidFill>
                <a:schemeClr val="accent4">
                  <a:lumMod val="10000"/>
                </a:schemeClr>
              </a:solidFill>
              <a:latin typeface="Calibri" pitchFamily="34" charset="0"/>
              <a:cs typeface="Calibri" pitchFamily="34" charset="0"/>
            </a:endParaRPr>
          </a:p>
          <a:p>
            <a:pPr marL="0" indent="0" eaLnBrk="0" hangingPunct="0">
              <a:buNone/>
              <a:defRPr/>
            </a:pPr>
            <a:r>
              <a:rPr lang="en-US" sz="2400" b="1" u="sng" dirty="0" smtClean="0">
                <a:solidFill>
                  <a:schemeClr val="accent4">
                    <a:lumMod val="10000"/>
                  </a:schemeClr>
                </a:solidFill>
                <a:latin typeface="Calibri" pitchFamily="34" charset="0"/>
                <a:cs typeface="Calibri" pitchFamily="34" charset="0"/>
              </a:rPr>
              <a:t>LAC </a:t>
            </a:r>
            <a:r>
              <a:rPr lang="en-US" sz="2400" b="1" u="sng" dirty="0">
                <a:solidFill>
                  <a:schemeClr val="accent4">
                    <a:lumMod val="10000"/>
                  </a:schemeClr>
                </a:solidFill>
                <a:latin typeface="Calibri" pitchFamily="34" charset="0"/>
                <a:cs typeface="Calibri" pitchFamily="34" charset="0"/>
              </a:rPr>
              <a:t>43:XIX.503.D</a:t>
            </a:r>
          </a:p>
          <a:p>
            <a:pPr marL="0" indent="0" algn="just" eaLnBrk="0" hangingPunct="0">
              <a:buNone/>
              <a:defRPr/>
            </a:pPr>
            <a:r>
              <a:rPr lang="en-US" dirty="0">
                <a:solidFill>
                  <a:schemeClr val="accent4">
                    <a:lumMod val="10000"/>
                  </a:schemeClr>
                </a:solidFill>
                <a:latin typeface="Calibri" pitchFamily="34" charset="0"/>
                <a:cs typeface="Calibri" pitchFamily="34" charset="0"/>
              </a:rPr>
              <a:t>The generator is responsible for the proper handling and transportation of </a:t>
            </a:r>
            <a:r>
              <a:rPr lang="en-US" dirty="0" smtClean="0">
                <a:solidFill>
                  <a:schemeClr val="accent4">
                    <a:lumMod val="10000"/>
                  </a:schemeClr>
                </a:solidFill>
                <a:latin typeface="Calibri" pitchFamily="34" charset="0"/>
                <a:cs typeface="Calibri" pitchFamily="34" charset="0"/>
              </a:rPr>
              <a:t>E and P </a:t>
            </a:r>
            <a:r>
              <a:rPr lang="en-US" dirty="0">
                <a:solidFill>
                  <a:schemeClr val="accent4">
                    <a:lumMod val="10000"/>
                  </a:schemeClr>
                </a:solidFill>
                <a:latin typeface="Calibri" pitchFamily="34" charset="0"/>
                <a:cs typeface="Calibri" pitchFamily="34" charset="0"/>
              </a:rPr>
              <a:t>Waste taken offsite for storage, treatment, or disposal to assure its proper delivery to an approved commercial facility or transfer station or other approved storage, treatment or disposal facility.  Failure to properly transport and dispose of </a:t>
            </a:r>
            <a:r>
              <a:rPr lang="en-US" dirty="0" smtClean="0">
                <a:solidFill>
                  <a:schemeClr val="accent4">
                    <a:lumMod val="10000"/>
                  </a:schemeClr>
                </a:solidFill>
                <a:latin typeface="Calibri" pitchFamily="34" charset="0"/>
                <a:cs typeface="Calibri" pitchFamily="34" charset="0"/>
              </a:rPr>
              <a:t>E and P </a:t>
            </a:r>
            <a:r>
              <a:rPr lang="en-US" dirty="0">
                <a:solidFill>
                  <a:schemeClr val="accent4">
                    <a:lumMod val="10000"/>
                  </a:schemeClr>
                </a:solidFill>
                <a:latin typeface="Calibri" pitchFamily="34" charset="0"/>
                <a:cs typeface="Calibri" pitchFamily="34" charset="0"/>
              </a:rPr>
              <a:t>Waste shall subject the generator to penalties provided for in R.S. 30:18.  Each shipment must be documented as required by LAC </a:t>
            </a:r>
            <a:r>
              <a:rPr lang="en-US" dirty="0" smtClean="0">
                <a:solidFill>
                  <a:schemeClr val="accent4">
                    <a:lumMod val="10000"/>
                  </a:schemeClr>
                </a:solidFill>
                <a:latin typeface="Calibri" pitchFamily="34" charset="0"/>
                <a:cs typeface="Calibri" pitchFamily="34" charset="0"/>
              </a:rPr>
              <a:t>43:XIX.545 (Manifest System)</a:t>
            </a:r>
            <a:endParaRPr lang="en-US"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6</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rmAutofit fontScale="90000"/>
          </a:bodyPr>
          <a:lstStyle/>
          <a:p>
            <a:pPr algn="ctr" fontAlgn="auto">
              <a:spcAft>
                <a:spcPts val="0"/>
              </a:spcAft>
              <a:defRPr/>
            </a:pPr>
            <a:r>
              <a:rPr lang="en-US" sz="4000" b="1" dirty="0">
                <a:solidFill>
                  <a:schemeClr val="accent4">
                    <a:lumMod val="10000"/>
                  </a:schemeClr>
                </a:solidFill>
                <a:effectLst/>
                <a:latin typeface="Calibri" pitchFamily="34" charset="0"/>
                <a:cs typeface="Calibri" pitchFamily="34" charset="0"/>
              </a:rPr>
              <a:t>E&amp;P Waste Generator Responsibilities</a:t>
            </a:r>
          </a:p>
        </p:txBody>
      </p:sp>
      <p:sp>
        <p:nvSpPr>
          <p:cNvPr id="6147" name="Rectangle 3"/>
          <p:cNvSpPr>
            <a:spLocks noGrp="1" noChangeArrowheads="1"/>
          </p:cNvSpPr>
          <p:nvPr>
            <p:ph idx="1"/>
          </p:nvPr>
        </p:nvSpPr>
        <p:spPr>
          <a:xfrm>
            <a:off x="304800" y="1600200"/>
            <a:ext cx="8305800" cy="4343400"/>
          </a:xfrm>
        </p:spPr>
        <p:txBody>
          <a:bodyPr>
            <a:normAutofit fontScale="70000" lnSpcReduction="20000"/>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marL="365760" indent="-256032" algn="ctr" fontAlgn="auto">
              <a:spcAft>
                <a:spcPts val="0"/>
              </a:spcAft>
              <a:buFontTx/>
              <a:buNone/>
              <a:defRPr/>
            </a:pPr>
            <a:r>
              <a:rPr lang="en-US" sz="3200" b="1" dirty="0" smtClean="0">
                <a:solidFill>
                  <a:schemeClr val="accent4">
                    <a:lumMod val="10000"/>
                  </a:schemeClr>
                </a:solidFill>
                <a:latin typeface="Calibri" pitchFamily="34" charset="0"/>
                <a:cs typeface="Calibri" pitchFamily="34" charset="0"/>
              </a:rPr>
              <a:t>LAC 43:XIX.503</a:t>
            </a:r>
          </a:p>
          <a:p>
            <a:pPr marL="365760" indent="-256032" fontAlgn="auto">
              <a:spcAft>
                <a:spcPts val="0"/>
              </a:spcAft>
              <a:buFontTx/>
              <a:buNone/>
              <a:defRPr/>
            </a:pPr>
            <a:endParaRPr lang="en-US" sz="1800" b="1" dirty="0" smtClean="0">
              <a:solidFill>
                <a:schemeClr val="accent4">
                  <a:lumMod val="10000"/>
                </a:schemeClr>
              </a:solidFill>
              <a:latin typeface="Calibri" pitchFamily="34" charset="0"/>
              <a:cs typeface="Calibri" pitchFamily="34" charset="0"/>
            </a:endParaRPr>
          </a:p>
          <a:p>
            <a:pPr marL="0" indent="0" eaLnBrk="0" hangingPunct="0">
              <a:buNone/>
              <a:defRPr/>
            </a:pPr>
            <a:r>
              <a:rPr lang="en-US" sz="2800" b="1" u="sng" dirty="0">
                <a:solidFill>
                  <a:schemeClr val="accent4">
                    <a:lumMod val="10000"/>
                  </a:schemeClr>
                </a:solidFill>
                <a:latin typeface="Calibri" pitchFamily="34" charset="0"/>
                <a:cs typeface="Calibri" pitchFamily="34" charset="0"/>
              </a:rPr>
              <a:t>LAC 43:XIX.503.A.1</a:t>
            </a:r>
          </a:p>
          <a:p>
            <a:pPr marL="0" indent="0" eaLnBrk="0" hangingPunct="0">
              <a:buNone/>
              <a:defRPr/>
            </a:pPr>
            <a:r>
              <a:rPr lang="en-US" sz="2400" dirty="0">
                <a:solidFill>
                  <a:schemeClr val="accent4">
                    <a:lumMod val="10000"/>
                  </a:schemeClr>
                </a:solidFill>
                <a:latin typeface="Calibri" pitchFamily="34" charset="0"/>
                <a:cs typeface="Calibri" pitchFamily="34" charset="0"/>
              </a:rPr>
              <a:t>Generators of E and P Waste must be familiar with the components of the E and P Waste they generate.</a:t>
            </a:r>
          </a:p>
          <a:p>
            <a:pPr eaLnBrk="0" hangingPunct="0">
              <a:defRPr/>
            </a:pPr>
            <a:endParaRPr lang="en-US" sz="2400" dirty="0">
              <a:solidFill>
                <a:schemeClr val="accent4">
                  <a:lumMod val="10000"/>
                </a:schemeClr>
              </a:solidFill>
              <a:latin typeface="Calibri" pitchFamily="34" charset="0"/>
              <a:cs typeface="Calibri" pitchFamily="34" charset="0"/>
            </a:endParaRPr>
          </a:p>
          <a:p>
            <a:pPr eaLnBrk="0" hangingPunct="0">
              <a:defRPr/>
            </a:pPr>
            <a:endParaRPr lang="en-US" sz="2400" dirty="0">
              <a:solidFill>
                <a:schemeClr val="accent4">
                  <a:lumMod val="10000"/>
                </a:schemeClr>
              </a:solidFill>
              <a:latin typeface="Calibri" pitchFamily="34" charset="0"/>
              <a:cs typeface="Calibri" pitchFamily="34" charset="0"/>
            </a:endParaRPr>
          </a:p>
          <a:p>
            <a:pPr marL="0" indent="0" eaLnBrk="0" hangingPunct="0">
              <a:buNone/>
              <a:defRPr/>
            </a:pPr>
            <a:r>
              <a:rPr lang="en-US" sz="2800" b="1" u="sng" dirty="0">
                <a:solidFill>
                  <a:schemeClr val="accent4">
                    <a:lumMod val="10000"/>
                  </a:schemeClr>
                </a:solidFill>
                <a:latin typeface="Calibri" pitchFamily="34" charset="0"/>
                <a:cs typeface="Calibri" pitchFamily="34" charset="0"/>
              </a:rPr>
              <a:t>LAC 43:XIX.503.B</a:t>
            </a:r>
          </a:p>
          <a:p>
            <a:pPr marL="0" indent="0" eaLnBrk="0" hangingPunct="0">
              <a:buNone/>
              <a:defRPr/>
            </a:pPr>
            <a:r>
              <a:rPr lang="en-US" sz="2400" dirty="0">
                <a:solidFill>
                  <a:schemeClr val="accent4">
                    <a:lumMod val="10000"/>
                  </a:schemeClr>
                </a:solidFill>
                <a:latin typeface="Calibri" pitchFamily="34" charset="0"/>
                <a:cs typeface="Calibri" pitchFamily="34" charset="0"/>
              </a:rPr>
              <a:t>The unpermitted or unauthorized onsite or offsite storage, treatment, disposal or discharge of E and P Waste is prohibited and is a violation of these rules.</a:t>
            </a: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7</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207996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535222"/>
            <a:ext cx="5105400" cy="989572"/>
          </a:xfrm>
        </p:spPr>
        <p:txBody>
          <a:bodyPr>
            <a:normAutofit fontScale="90000"/>
          </a:bodyPr>
          <a:lstStyle/>
          <a:p>
            <a:pPr algn="ctr" fontAlgn="auto">
              <a:spcAft>
                <a:spcPts val="0"/>
              </a:spcAft>
              <a:defRPr/>
            </a:pPr>
            <a:r>
              <a:rPr lang="en-US" sz="4000" b="1" dirty="0" smtClean="0">
                <a:solidFill>
                  <a:schemeClr val="accent4">
                    <a:lumMod val="10000"/>
                  </a:schemeClr>
                </a:solidFill>
                <a:effectLst/>
                <a:latin typeface="Calibri" pitchFamily="34" charset="0"/>
                <a:cs typeface="Calibri" pitchFamily="34" charset="0"/>
              </a:rPr>
              <a:t>E and P </a:t>
            </a:r>
            <a:r>
              <a:rPr lang="en-US" sz="4000" b="1" dirty="0">
                <a:solidFill>
                  <a:schemeClr val="accent4">
                    <a:lumMod val="10000"/>
                  </a:schemeClr>
                </a:solidFill>
                <a:effectLst/>
                <a:latin typeface="Calibri" pitchFamily="34" charset="0"/>
                <a:cs typeface="Calibri" pitchFamily="34" charset="0"/>
              </a:rPr>
              <a:t>Waste </a:t>
            </a:r>
            <a:r>
              <a:rPr lang="en-US" sz="4000" b="1" dirty="0" smtClean="0">
                <a:solidFill>
                  <a:schemeClr val="accent4">
                    <a:lumMod val="10000"/>
                  </a:schemeClr>
                </a:solidFill>
                <a:effectLst/>
                <a:latin typeface="Calibri" pitchFamily="34" charset="0"/>
                <a:cs typeface="Calibri" pitchFamily="34" charset="0"/>
              </a:rPr>
              <a:t>Manifest System</a:t>
            </a:r>
            <a:endParaRPr lang="en-US" sz="4000" b="1" dirty="0">
              <a:solidFill>
                <a:schemeClr val="accent4">
                  <a:lumMod val="10000"/>
                </a:schemeClr>
              </a:solidFill>
              <a:effectLst/>
              <a:latin typeface="Calibri" pitchFamily="34" charset="0"/>
              <a:cs typeface="Calibri" pitchFamily="34" charset="0"/>
            </a:endParaRPr>
          </a:p>
        </p:txBody>
      </p:sp>
      <p:sp>
        <p:nvSpPr>
          <p:cNvPr id="6147" name="Rectangle 3"/>
          <p:cNvSpPr>
            <a:spLocks noGrp="1" noChangeArrowheads="1"/>
          </p:cNvSpPr>
          <p:nvPr>
            <p:ph idx="1"/>
          </p:nvPr>
        </p:nvSpPr>
        <p:spPr>
          <a:xfrm>
            <a:off x="304800" y="1600200"/>
            <a:ext cx="8305800" cy="4343400"/>
          </a:xfrm>
        </p:spPr>
        <p:txBody>
          <a:bodyPr>
            <a:normAutofit/>
          </a:bodyPr>
          <a:lstStyle/>
          <a:p>
            <a:pPr marL="365760" indent="-256032" algn="ctr" fontAlgn="auto">
              <a:spcAft>
                <a:spcPts val="0"/>
              </a:spcAft>
              <a:buFontTx/>
              <a:buNone/>
              <a:defRPr/>
            </a:pPr>
            <a:endParaRPr lang="en-US" sz="3200" b="1" dirty="0" smtClean="0">
              <a:solidFill>
                <a:schemeClr val="accent4">
                  <a:lumMod val="10000"/>
                </a:schemeClr>
              </a:solidFill>
              <a:latin typeface="Calibri" pitchFamily="34" charset="0"/>
              <a:cs typeface="Calibri" pitchFamily="34" charset="0"/>
            </a:endParaRPr>
          </a:p>
          <a:p>
            <a:pPr marL="365760" indent="-256032" algn="ctr" fontAlgn="auto">
              <a:spcAft>
                <a:spcPts val="0"/>
              </a:spcAft>
              <a:buFontTx/>
              <a:buNone/>
              <a:defRPr/>
            </a:pPr>
            <a:r>
              <a:rPr lang="en-US" sz="3200" b="1" dirty="0" smtClean="0">
                <a:solidFill>
                  <a:schemeClr val="accent4">
                    <a:lumMod val="10000"/>
                  </a:schemeClr>
                </a:solidFill>
                <a:latin typeface="Calibri" pitchFamily="34" charset="0"/>
                <a:cs typeface="Calibri" pitchFamily="34" charset="0"/>
              </a:rPr>
              <a:t>LAC 43:XIX.545</a:t>
            </a:r>
          </a:p>
          <a:p>
            <a:pPr marL="365760" indent="-256032" fontAlgn="auto">
              <a:spcAft>
                <a:spcPts val="0"/>
              </a:spcAft>
              <a:buFontTx/>
              <a:buNone/>
              <a:defRPr/>
            </a:pPr>
            <a:r>
              <a:rPr lang="en-US" sz="1800" b="1" dirty="0" smtClean="0">
                <a:solidFill>
                  <a:schemeClr val="accent4">
                    <a:lumMod val="10000"/>
                  </a:schemeClr>
                </a:solidFill>
                <a:latin typeface="Calibri" pitchFamily="34" charset="0"/>
                <a:cs typeface="Calibri" pitchFamily="34" charset="0"/>
              </a:rPr>
              <a:t>In order to adequately monitor the movement and disposal of E and P Waste, every </a:t>
            </a:r>
          </a:p>
          <a:p>
            <a:pPr marL="365760" indent="-256032" fontAlgn="auto">
              <a:spcAft>
                <a:spcPts val="0"/>
              </a:spcAft>
              <a:buFontTx/>
              <a:buNone/>
              <a:defRPr/>
            </a:pPr>
            <a:r>
              <a:rPr lang="en-US" sz="1800" b="1" dirty="0" smtClean="0">
                <a:solidFill>
                  <a:schemeClr val="accent4">
                    <a:lumMod val="10000"/>
                  </a:schemeClr>
                </a:solidFill>
                <a:latin typeface="Calibri" pitchFamily="34" charset="0"/>
                <a:cs typeface="Calibri" pitchFamily="34" charset="0"/>
              </a:rPr>
              <a:t>Shipment of E and P Waste transported to a commercial facility or transfer station</a:t>
            </a:r>
          </a:p>
          <a:p>
            <a:pPr marL="365760" indent="-256032" fontAlgn="auto">
              <a:spcAft>
                <a:spcPts val="0"/>
              </a:spcAft>
              <a:buFontTx/>
              <a:buNone/>
              <a:defRPr/>
            </a:pPr>
            <a:r>
              <a:rPr lang="en-US" sz="1800" b="1" dirty="0" smtClean="0">
                <a:solidFill>
                  <a:schemeClr val="accent4">
                    <a:lumMod val="10000"/>
                  </a:schemeClr>
                </a:solidFill>
                <a:latin typeface="Calibri" pitchFamily="34" charset="0"/>
                <a:cs typeface="Calibri" pitchFamily="34" charset="0"/>
              </a:rPr>
              <a:t>shall be accompanied by a manifest entitled “E and P Waste Shipping Control</a:t>
            </a:r>
          </a:p>
          <a:p>
            <a:pPr marL="365760" indent="-256032" fontAlgn="auto">
              <a:spcAft>
                <a:spcPts val="0"/>
              </a:spcAft>
              <a:buFontTx/>
              <a:buNone/>
              <a:defRPr/>
            </a:pPr>
            <a:r>
              <a:rPr lang="en-US" sz="1800" b="1" dirty="0" smtClean="0">
                <a:solidFill>
                  <a:schemeClr val="accent4">
                    <a:lumMod val="10000"/>
                  </a:schemeClr>
                </a:solidFill>
                <a:latin typeface="Calibri" pitchFamily="34" charset="0"/>
                <a:cs typeface="Calibri" pitchFamily="34" charset="0"/>
              </a:rPr>
              <a:t>Ticket.”  It is expressly forbidden to transport or accept E and P Waste without a</a:t>
            </a:r>
          </a:p>
          <a:p>
            <a:pPr marL="365760" indent="-256032" fontAlgn="auto">
              <a:spcAft>
                <a:spcPts val="0"/>
              </a:spcAft>
              <a:buFontTx/>
              <a:buNone/>
              <a:defRPr/>
            </a:pPr>
            <a:r>
              <a:rPr lang="en-US" sz="1800" b="1" dirty="0" smtClean="0">
                <a:solidFill>
                  <a:schemeClr val="accent4">
                    <a:lumMod val="10000"/>
                  </a:schemeClr>
                </a:solidFill>
                <a:latin typeface="Calibri" pitchFamily="34" charset="0"/>
                <a:cs typeface="Calibri" pitchFamily="34" charset="0"/>
              </a:rPr>
              <a:t>properly completed manifest form,…  </a:t>
            </a:r>
          </a:p>
          <a:p>
            <a:pPr marL="0" indent="0" eaLnBrk="0" hangingPunct="0">
              <a:buNone/>
              <a:defRPr/>
            </a:pPr>
            <a:endParaRPr lang="en-US" dirty="0">
              <a:solidFill>
                <a:schemeClr val="accent4">
                  <a:lumMod val="10000"/>
                </a:schemeClr>
              </a:solidFill>
              <a:latin typeface="Calibri" pitchFamily="34" charset="0"/>
              <a:cs typeface="Calibri" pitchFamily="34" charset="0"/>
            </a:endParaRPr>
          </a:p>
        </p:txBody>
      </p:sp>
      <p:sp>
        <p:nvSpPr>
          <p:cNvPr id="6" name="Slide Number Placeholder 5"/>
          <p:cNvSpPr>
            <a:spLocks noGrp="1"/>
          </p:cNvSpPr>
          <p:nvPr>
            <p:ph type="sldNum" sz="quarter" idx="12"/>
          </p:nvPr>
        </p:nvSpPr>
        <p:spPr>
          <a:xfrm>
            <a:off x="-76200" y="6294959"/>
            <a:ext cx="609600" cy="476250"/>
          </a:xfrm>
        </p:spPr>
        <p:txBody>
          <a:bodyPr/>
          <a:lstStyle/>
          <a:p>
            <a:pPr algn="ctr">
              <a:defRPr/>
            </a:pPr>
            <a:fld id="{34202B49-4698-4FDF-B5A3-CC087E130E5C}" type="slidenum">
              <a:rPr lang="en-US" b="1">
                <a:solidFill>
                  <a:schemeClr val="bg1"/>
                </a:solidFill>
                <a:latin typeface="Calibri Light" pitchFamily="34" charset="0"/>
                <a:cs typeface="Calibri" pitchFamily="34" charset="0"/>
              </a:rPr>
              <a:pPr algn="ctr">
                <a:defRPr/>
              </a:pPr>
              <a:t>8</a:t>
            </a:fld>
            <a:endParaRPr lang="en-US" b="1" dirty="0">
              <a:solidFill>
                <a:schemeClr val="bg1"/>
              </a:solidFill>
              <a:latin typeface="Calibri Light" pitchFamily="34" charset="0"/>
              <a:cs typeface="Calibri" pitchFamily="34" charset="0"/>
            </a:endParaRPr>
          </a:p>
        </p:txBody>
      </p:sp>
      <p:pic>
        <p:nvPicPr>
          <p:cNvPr id="31748" name="Picture 4" descr="DNRCON.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924800" y="5729446"/>
            <a:ext cx="1066800" cy="1013460"/>
          </a:xfrm>
          <a:prstGeom prst="rect">
            <a:avLst/>
          </a:prstGeom>
          <a:noFill/>
          <a:ln w="9525">
            <a:noFill/>
            <a:miter lim="800000"/>
            <a:headEnd/>
            <a:tailEnd/>
          </a:ln>
        </p:spPr>
      </p:pic>
    </p:spTree>
    <p:extLst>
      <p:ext uri="{BB962C8B-B14F-4D97-AF65-F5344CB8AC3E}">
        <p14:creationId xmlns:p14="http://schemas.microsoft.com/office/powerpoint/2010/main" val="1033383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p:cNvSpPr>
            <a:spLocks noEditPoints="1" noChangeArrowheads="1"/>
          </p:cNvSpPr>
          <p:nvPr/>
        </p:nvSpPr>
        <p:spPr bwMode="auto">
          <a:xfrm>
            <a:off x="76200" y="28575"/>
            <a:ext cx="1582738" cy="20367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dkHorz">
            <a:fgClr>
              <a:schemeClr val="bg1"/>
            </a:fgClr>
            <a:bgClr>
              <a:schemeClr val="bg1">
                <a:lumMod val="95000"/>
              </a:schemeClr>
            </a:bgClr>
          </a:patt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cs typeface="+mn-cs"/>
            </a:endParaRPr>
          </a:p>
        </p:txBody>
      </p:sp>
      <p:sp>
        <p:nvSpPr>
          <p:cNvPr id="5" name="TextBox 4"/>
          <p:cNvSpPr txBox="1"/>
          <p:nvPr/>
        </p:nvSpPr>
        <p:spPr>
          <a:xfrm>
            <a:off x="400050" y="349250"/>
            <a:ext cx="935038" cy="368300"/>
          </a:xfrm>
          <a:prstGeom prst="rect">
            <a:avLst/>
          </a:prstGeom>
          <a:noFill/>
        </p:spPr>
        <p:txBody>
          <a:bodyPr wrap="none">
            <a:spAutoFit/>
          </a:bodyPr>
          <a:lstStyle/>
          <a:p>
            <a:pPr eaLnBrk="0" hangingPunct="0">
              <a:defRPr/>
            </a:pPr>
            <a:r>
              <a:rPr lang="en-US" b="1" dirty="0">
                <a:solidFill>
                  <a:schemeClr val="accent4">
                    <a:lumMod val="10000"/>
                  </a:schemeClr>
                </a:solidFill>
                <a:latin typeface="Calibri" pitchFamily="34" charset="0"/>
                <a:cs typeface="Calibri" pitchFamily="34" charset="0"/>
              </a:rPr>
              <a:t>Original</a:t>
            </a:r>
          </a:p>
        </p:txBody>
      </p:sp>
      <p:sp>
        <p:nvSpPr>
          <p:cNvPr id="7" name="TextBox 6"/>
          <p:cNvSpPr txBox="1"/>
          <p:nvPr/>
        </p:nvSpPr>
        <p:spPr>
          <a:xfrm>
            <a:off x="242888" y="2590800"/>
            <a:ext cx="2832100" cy="2586038"/>
          </a:xfrm>
          <a:prstGeom prst="rect">
            <a:avLst/>
          </a:prstGeom>
          <a:noFill/>
        </p:spPr>
        <p:txBody>
          <a:bodyPr>
            <a:spAutoFit/>
          </a:bodyPr>
          <a:lstStyle/>
          <a:p>
            <a:pPr eaLnBrk="0" hangingPunct="0">
              <a:defRPr/>
            </a:pPr>
            <a:r>
              <a:rPr lang="en-US" b="1" u="sng" dirty="0">
                <a:solidFill>
                  <a:schemeClr val="accent4">
                    <a:lumMod val="10000"/>
                  </a:schemeClr>
                </a:solidFill>
                <a:latin typeface="Calibri" pitchFamily="34" charset="0"/>
                <a:cs typeface="Calibri" pitchFamily="34" charset="0"/>
              </a:rPr>
              <a:t>White Form</a:t>
            </a:r>
          </a:p>
          <a:p>
            <a:pPr eaLnBrk="0" hangingPunct="0">
              <a:defRPr/>
            </a:pPr>
            <a:endParaRPr lang="en-US" b="1" dirty="0">
              <a:solidFill>
                <a:schemeClr val="accent4">
                  <a:lumMod val="10000"/>
                </a:schemeClr>
              </a:solidFill>
              <a:latin typeface="Calibri" pitchFamily="34" charset="0"/>
              <a:cs typeface="Calibri" pitchFamily="34" charset="0"/>
            </a:endParaRPr>
          </a:p>
          <a:p>
            <a:pPr eaLnBrk="0" hangingPunct="0">
              <a:defRPr/>
            </a:pPr>
            <a:endParaRPr lang="en-US" b="1" dirty="0">
              <a:solidFill>
                <a:schemeClr val="accent4">
                  <a:lumMod val="10000"/>
                </a:schemeClr>
              </a:solidFill>
              <a:latin typeface="Calibri" pitchFamily="34" charset="0"/>
              <a:cs typeface="Calibri" pitchFamily="34" charset="0"/>
            </a:endParaRPr>
          </a:p>
          <a:p>
            <a:pPr eaLnBrk="0" hangingPunct="0">
              <a:defRPr/>
            </a:pPr>
            <a:r>
              <a:rPr lang="en-US" b="1" dirty="0">
                <a:solidFill>
                  <a:schemeClr val="accent4">
                    <a:lumMod val="10000"/>
                  </a:schemeClr>
                </a:solidFill>
                <a:latin typeface="Calibri" pitchFamily="34" charset="0"/>
                <a:cs typeface="Calibri" pitchFamily="34" charset="0"/>
              </a:rPr>
              <a:t>Origination &amp; Description of E&amp;P Waste</a:t>
            </a:r>
          </a:p>
          <a:p>
            <a:pPr eaLnBrk="0" hangingPunct="0">
              <a:defRPr/>
            </a:pPr>
            <a:endParaRPr lang="en-US" b="1" dirty="0">
              <a:solidFill>
                <a:schemeClr val="accent4">
                  <a:lumMod val="10000"/>
                </a:schemeClr>
              </a:solidFill>
              <a:latin typeface="Calibri" pitchFamily="34" charset="0"/>
              <a:cs typeface="Calibri" pitchFamily="34" charset="0"/>
            </a:endParaRPr>
          </a:p>
          <a:p>
            <a:pPr eaLnBrk="0" hangingPunct="0">
              <a:defRPr/>
            </a:pPr>
            <a:r>
              <a:rPr lang="en-US" b="1" dirty="0">
                <a:solidFill>
                  <a:schemeClr val="accent4">
                    <a:lumMod val="10000"/>
                  </a:schemeClr>
                </a:solidFill>
                <a:latin typeface="Calibri" pitchFamily="34" charset="0"/>
                <a:cs typeface="Calibri" pitchFamily="34" charset="0"/>
              </a:rPr>
              <a:t>Disposal Facility Retains Original Form for a Period of no less than three years</a:t>
            </a:r>
          </a:p>
        </p:txBody>
      </p:sp>
      <p:pic>
        <p:nvPicPr>
          <p:cNvPr id="44036" name="Picture 11"/>
          <p:cNvPicPr>
            <a:picLocks noChangeAspect="1"/>
          </p:cNvPicPr>
          <p:nvPr/>
        </p:nvPicPr>
        <p:blipFill>
          <a:blip r:embed="rId3"/>
          <a:srcRect/>
          <a:stretch>
            <a:fillRect/>
          </a:stretch>
        </p:blipFill>
        <p:spPr bwMode="auto">
          <a:xfrm>
            <a:off x="3894138" y="28575"/>
            <a:ext cx="5229225" cy="6781800"/>
          </a:xfrm>
          <a:prstGeom prst="rect">
            <a:avLst/>
          </a:prstGeom>
          <a:noFill/>
          <a:ln w="9525">
            <a:noFill/>
            <a:miter lim="800000"/>
            <a:headEnd/>
            <a:tailEnd/>
          </a:ln>
        </p:spPr>
      </p:pic>
      <p:sp>
        <p:nvSpPr>
          <p:cNvPr id="10" name="Slide Number Placeholder 4"/>
          <p:cNvSpPr txBox="1">
            <a:spLocks/>
          </p:cNvSpPr>
          <p:nvPr/>
        </p:nvSpPr>
        <p:spPr>
          <a:xfrm>
            <a:off x="0" y="6492875"/>
            <a:ext cx="631825" cy="365125"/>
          </a:xfrm>
          <a:prstGeom prst="rect">
            <a:avLst/>
          </a:prstGeom>
        </p:spPr>
        <p:txBody>
          <a:bodyPr anchor="b"/>
          <a:lstStyle>
            <a:defPPr>
              <a:defRPr lang="en-US"/>
            </a:defPPr>
            <a:lvl1pPr algn="r" rtl="0" eaLnBrk="1" fontAlgn="base" latinLnBrk="0" hangingPunct="1">
              <a:spcBef>
                <a:spcPct val="0"/>
              </a:spcBef>
              <a:spcAft>
                <a:spcPct val="0"/>
              </a:spcAft>
              <a:defRPr kumimoji="0" sz="1000" b="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fld id="{E822C438-E3DE-424F-936D-5504E48C9061}" type="slidenum">
              <a:rPr lang="en-US" sz="2800" b="1" smtClean="0">
                <a:solidFill>
                  <a:schemeClr val="bg1"/>
                </a:solidFill>
                <a:latin typeface="Calibri Light" pitchFamily="34" charset="0"/>
                <a:cs typeface="Calibri" pitchFamily="34" charset="0"/>
              </a:rPr>
              <a:pPr algn="ctr">
                <a:defRPr/>
              </a:pPr>
              <a:t>9</a:t>
            </a:fld>
            <a:endParaRPr lang="en-US" sz="2800" b="1" dirty="0">
              <a:solidFill>
                <a:schemeClr val="bg1"/>
              </a:solidFill>
              <a:latin typeface="Calibri Light" pitchFamily="34" charset="0"/>
              <a:cs typeface="Calibri" pitchFamily="34" charset="0"/>
            </a:endParaRPr>
          </a:p>
        </p:txBody>
      </p:sp>
      <p:pic>
        <p:nvPicPr>
          <p:cNvPr id="18" name="Picture 4" descr="DNRCON.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334169" y="5360334"/>
            <a:ext cx="1066800" cy="1013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8923</TotalTime>
  <Words>1026</Words>
  <Application>Microsoft Office PowerPoint</Application>
  <PresentationFormat>On-screen Show (4:3)</PresentationFormat>
  <Paragraphs>153</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Gill Sans MT</vt:lpstr>
      <vt:lpstr>Wingdings</vt:lpstr>
      <vt:lpstr>Gallery</vt:lpstr>
      <vt:lpstr>PowerPoint Presentation</vt:lpstr>
      <vt:lpstr>E&amp;P Waste Generator Responsibilities</vt:lpstr>
      <vt:lpstr>E&amp;P Waste Definition</vt:lpstr>
      <vt:lpstr>  LAC 43:XIX.501</vt:lpstr>
      <vt:lpstr>Intra-office guidance statement ENV-gs-2018-01</vt:lpstr>
      <vt:lpstr>E&amp;P Waste Generator Responsibilities</vt:lpstr>
      <vt:lpstr>E&amp;P Waste Generator Responsibilities</vt:lpstr>
      <vt:lpstr>E and P Waste Manifest System</vt:lpstr>
      <vt:lpstr>PowerPoint Presentation</vt:lpstr>
      <vt:lpstr>Form uic 28  instructions</vt:lpstr>
      <vt:lpstr>PowerPoint Presentation</vt:lpstr>
      <vt:lpstr>PowerPoint Presentation</vt:lpstr>
      <vt:lpstr>FORM UIC 23</vt:lpstr>
      <vt:lpstr>PowerPoint Presentation</vt:lpstr>
      <vt:lpstr>Uic 23 instructions</vt:lpstr>
      <vt:lpstr>Uic 23 fee $150</vt:lpstr>
      <vt:lpstr>Questions pertaining to dnr guidance document env–gs-2018-01</vt:lpstr>
      <vt:lpstr>Questions pertaining to dnr guidance document env–gs-2018-01</vt:lpstr>
      <vt:lpstr>Questions pertaining to dnr guidance document env–gs-2018-01</vt:lpstr>
      <vt:lpstr>PowerPoint Presentation</vt:lpstr>
      <vt:lpstr>Website</vt:lpstr>
      <vt:lpstr>Website</vt:lpstr>
      <vt:lpstr>Website</vt:lpstr>
      <vt:lpstr>Website</vt:lpstr>
      <vt:lpstr>website</vt:lpstr>
    </vt:vector>
  </TitlesOfParts>
  <Company>LDNR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43:XIX.Subpart 1.Chapter 5</dc:title>
  <dc:subject>E&amp;P Waste Offsite</dc:subject>
  <dc:creator>LDNR</dc:creator>
  <cp:lastModifiedBy>Stephen Olivier</cp:lastModifiedBy>
  <cp:revision>368</cp:revision>
  <cp:lastPrinted>2018-11-05T15:37:42Z</cp:lastPrinted>
  <dcterms:created xsi:type="dcterms:W3CDTF">2003-08-25T16:11:54Z</dcterms:created>
  <dcterms:modified xsi:type="dcterms:W3CDTF">2018-11-09T18:37:19Z</dcterms:modified>
</cp:coreProperties>
</file>